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Zk9qLX+kBN++bXvSyxq/P/0Gw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glaad.org/reference/lgbtq" TargetMode="External"/><Relationship Id="rId4" Type="http://schemas.openxmlformats.org/officeDocument/2006/relationships/hyperlink" Target="https://www.glaad.org/reference/lgbtq" TargetMode="External"/><Relationship Id="rId5" Type="http://schemas.openxmlformats.org/officeDocument/2006/relationships/hyperlink" Target="https://www.intersexequality.com/how-common-is-intersex-in-humans/" TargetMode="External"/><Relationship Id="rId6" Type="http://schemas.openxmlformats.org/officeDocument/2006/relationships/hyperlink" Target="http://download.elca.org/ELCA%20Resource%20Repository/FAITH_SEXISM_JUSTICE_Conversations_toward_a_Social_Statement.pdf?_ga=2.101634502.699408884.1570846810-1892126616.15708468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 name="Google Shape;85;p1"/>
          <p:cNvSpPr txBox="1"/>
          <p:nvPr>
            <p:ph type="ctrTitle"/>
          </p:nvPr>
        </p:nvSpPr>
        <p:spPr>
          <a:xfrm>
            <a:off x="838199" y="4525347"/>
            <a:ext cx="6801321" cy="17373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Re-Learning the Alphabet</a:t>
            </a:r>
            <a:endParaRPr/>
          </a:p>
        </p:txBody>
      </p:sp>
      <p:sp>
        <p:nvSpPr>
          <p:cNvPr id="86" name="Google Shape;86;p1"/>
          <p:cNvSpPr txBox="1"/>
          <p:nvPr>
            <p:ph idx="1" type="subTitle"/>
          </p:nvPr>
        </p:nvSpPr>
        <p:spPr>
          <a:xfrm>
            <a:off x="7961258" y="4525347"/>
            <a:ext cx="3258675" cy="1737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words that go with the community acronym and what they all mean</a:t>
            </a:r>
            <a:endParaRPr/>
          </a:p>
        </p:txBody>
      </p:sp>
      <p:sp>
        <p:nvSpPr>
          <p:cNvPr id="87" name="Google Shape;87;p1"/>
          <p:cNvSpPr/>
          <p:nvPr/>
        </p:nvSpPr>
        <p:spPr>
          <a:xfrm>
            <a:off x="588567" y="620480"/>
            <a:ext cx="2243800" cy="224379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 name="Google Shape;88;p1"/>
          <p:cNvSpPr/>
          <p:nvPr/>
        </p:nvSpPr>
        <p:spPr>
          <a:xfrm>
            <a:off x="3395001" y="2466604"/>
            <a:ext cx="962395" cy="9623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 name="Google Shape;89;p1"/>
          <p:cNvSpPr/>
          <p:nvPr/>
        </p:nvSpPr>
        <p:spPr>
          <a:xfrm>
            <a:off x="5125829" y="2327988"/>
            <a:ext cx="293695" cy="29369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 name="Google Shape;90;p1"/>
          <p:cNvSpPr/>
          <p:nvPr/>
        </p:nvSpPr>
        <p:spPr>
          <a:xfrm>
            <a:off x="6492113" y="0"/>
            <a:ext cx="5699887" cy="4059244"/>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1" name="Google Shape;91;p1"/>
          <p:cNvCxnSpPr/>
          <p:nvPr/>
        </p:nvCxnSpPr>
        <p:spPr>
          <a:xfrm>
            <a:off x="7800392" y="4525347"/>
            <a:ext cx="0" cy="1737360"/>
          </a:xfrm>
          <a:prstGeom prst="straightConnector1">
            <a:avLst/>
          </a:prstGeom>
          <a:noFill/>
          <a:ln cap="sq" cmpd="sng" w="19050">
            <a:solidFill>
              <a:schemeClr val="dk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id="167" name="Google Shape;167;p10"/>
          <p:cNvPicPr preferRelativeResize="0"/>
          <p:nvPr/>
        </p:nvPicPr>
        <p:blipFill rotWithShape="1">
          <a:blip r:embed="rId3">
            <a:alphaModFix/>
          </a:blip>
          <a:srcRect b="7898" l="0" r="0" t="7831"/>
          <a:stretch/>
        </p:blipFill>
        <p:spPr>
          <a:xfrm>
            <a:off x="-1" y="10"/>
            <a:ext cx="12192000" cy="6857990"/>
          </a:xfrm>
          <a:prstGeom prst="rect">
            <a:avLst/>
          </a:prstGeom>
          <a:noFill/>
          <a:ln>
            <a:noFill/>
          </a:ln>
        </p:spPr>
      </p:pic>
      <p:sp>
        <p:nvSpPr>
          <p:cNvPr id="168" name="Google Shape;168;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69" name="Google Shape;169;p10"/>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Intersex</a:t>
            </a:r>
            <a:endParaRPr/>
          </a:p>
        </p:txBody>
      </p:sp>
      <p:cxnSp>
        <p:nvCxnSpPr>
          <p:cNvPr id="170" name="Google Shape;170;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71" name="Google Shape;171;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241300" lvl="0" marL="228600" rtl="0" algn="l">
              <a:lnSpc>
                <a:spcPct val="90000"/>
              </a:lnSpc>
              <a:spcBef>
                <a:spcPts val="0"/>
              </a:spcBef>
              <a:spcAft>
                <a:spcPts val="0"/>
              </a:spcAft>
              <a:buClr>
                <a:schemeClr val="dk1"/>
              </a:buClr>
              <a:buSzPts val="2000"/>
              <a:buChar char="•"/>
            </a:pPr>
            <a:r>
              <a:rPr lang="en-US" sz="2000"/>
              <a:t>Included in some iterations of the acronym for recognition of sexes outside the dimorphic “norm”</a:t>
            </a:r>
            <a:endParaRPr sz="3000"/>
          </a:p>
          <a:p>
            <a:pPr indent="-241300" lvl="0" marL="228600" rtl="0" algn="l">
              <a:lnSpc>
                <a:spcPct val="90000"/>
              </a:lnSpc>
              <a:spcBef>
                <a:spcPts val="1000"/>
              </a:spcBef>
              <a:spcAft>
                <a:spcPts val="0"/>
              </a:spcAft>
              <a:buClr>
                <a:schemeClr val="dk1"/>
              </a:buClr>
              <a:buSzPts val="2000"/>
              <a:buChar char="•"/>
            </a:pPr>
            <a:r>
              <a:rPr lang="en-US" sz="2000"/>
              <a:t> NOTE: not all intersex people identify as LGBT+</a:t>
            </a:r>
            <a:endParaRPr sz="3000"/>
          </a:p>
          <a:p>
            <a:pPr indent="-241300" lvl="0" marL="228600" rtl="0" algn="l">
              <a:lnSpc>
                <a:spcPct val="90000"/>
              </a:lnSpc>
              <a:spcBef>
                <a:spcPts val="1000"/>
              </a:spcBef>
              <a:spcAft>
                <a:spcPts val="0"/>
              </a:spcAft>
              <a:buClr>
                <a:schemeClr val="dk1"/>
              </a:buClr>
              <a:buSzPts val="2000"/>
              <a:buChar char="•"/>
            </a:pPr>
            <a:r>
              <a:rPr lang="en-US" sz="2000"/>
              <a:t>By recent research, about 1.7% of people are intersex – just as common as redheads!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1"/>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Asexual</a:t>
            </a:r>
            <a:endParaRPr/>
          </a:p>
        </p:txBody>
      </p:sp>
      <p:sp>
        <p:nvSpPr>
          <p:cNvPr id="177" name="Google Shape;177;p11"/>
          <p:cNvSpPr txBox="1"/>
          <p:nvPr>
            <p:ph idx="1" type="body"/>
          </p:nvPr>
        </p:nvSpPr>
        <p:spPr>
          <a:xfrm>
            <a:off x="655321" y="2575034"/>
            <a:ext cx="5120113" cy="3462228"/>
          </a:xfrm>
          <a:prstGeom prst="rect">
            <a:avLst/>
          </a:prstGeom>
          <a:noFill/>
          <a:ln>
            <a:noFill/>
          </a:ln>
        </p:spPr>
        <p:txBody>
          <a:bodyPr anchorCtr="0" anchor="t"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2100"/>
              <a:buChar char="•"/>
            </a:pPr>
            <a:r>
              <a:rPr lang="en-US" sz="2100"/>
              <a:t>“A” – none</a:t>
            </a:r>
            <a:endParaRPr sz="3100"/>
          </a:p>
          <a:p>
            <a:pPr indent="-247650" lvl="0" marL="228600" rtl="0" algn="l">
              <a:lnSpc>
                <a:spcPct val="90000"/>
              </a:lnSpc>
              <a:spcBef>
                <a:spcPts val="1000"/>
              </a:spcBef>
              <a:spcAft>
                <a:spcPts val="0"/>
              </a:spcAft>
              <a:buClr>
                <a:schemeClr val="dk1"/>
              </a:buClr>
              <a:buSzPts val="2100"/>
              <a:buChar char="•"/>
            </a:pPr>
            <a:r>
              <a:rPr lang="en-US" sz="2100"/>
              <a:t>A person who feels no sexual attraction</a:t>
            </a:r>
            <a:endParaRPr sz="3100"/>
          </a:p>
          <a:p>
            <a:pPr indent="-247650" lvl="0" marL="228600" rtl="0" algn="l">
              <a:lnSpc>
                <a:spcPct val="90000"/>
              </a:lnSpc>
              <a:spcBef>
                <a:spcPts val="1000"/>
              </a:spcBef>
              <a:spcAft>
                <a:spcPts val="0"/>
              </a:spcAft>
              <a:buClr>
                <a:schemeClr val="dk1"/>
              </a:buClr>
              <a:buSzPts val="2100"/>
              <a:buChar char="•"/>
            </a:pPr>
            <a:r>
              <a:rPr lang="en-US" sz="2100"/>
              <a:t>There are asexual people who are sex-repulsed, sex-neutral, or sex-positive; the unifying factor is that they </a:t>
            </a:r>
            <a:r>
              <a:rPr i="1" lang="en-US" sz="2100"/>
              <a:t>do not feel sexual attraction</a:t>
            </a:r>
            <a:r>
              <a:rPr lang="en-US" sz="2100"/>
              <a:t>.</a:t>
            </a:r>
            <a:endParaRPr sz="3100"/>
          </a:p>
          <a:p>
            <a:pPr indent="-247650" lvl="0" marL="228600" rtl="0" algn="l">
              <a:lnSpc>
                <a:spcPct val="90000"/>
              </a:lnSpc>
              <a:spcBef>
                <a:spcPts val="1000"/>
              </a:spcBef>
              <a:spcAft>
                <a:spcPts val="0"/>
              </a:spcAft>
              <a:buClr>
                <a:schemeClr val="dk1"/>
              </a:buClr>
              <a:buSzPts val="2100"/>
              <a:buChar char="•"/>
            </a:pPr>
            <a:r>
              <a:rPr lang="en-US" sz="2100"/>
              <a:t>Just how sex can happen without love, love can happen without sex</a:t>
            </a:r>
            <a:endParaRPr sz="3100"/>
          </a:p>
        </p:txBody>
      </p:sp>
      <p:pic>
        <p:nvPicPr>
          <p:cNvPr id="178" name="Google Shape;178;p11"/>
          <p:cNvPicPr preferRelativeResize="0"/>
          <p:nvPr/>
        </p:nvPicPr>
        <p:blipFill rotWithShape="1">
          <a:blip r:embed="rId3">
            <a:alphaModFix/>
          </a:blip>
          <a:srcRect b="-1" l="21769" r="22767"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id="183" name="Google Shape;183;p12"/>
          <p:cNvPicPr preferRelativeResize="0"/>
          <p:nvPr/>
        </p:nvPicPr>
        <p:blipFill rotWithShape="1">
          <a:blip r:embed="rId3">
            <a:alphaModFix/>
          </a:blip>
          <a:srcRect b="0" l="0" r="0" t="0"/>
          <a:stretch/>
        </p:blipFill>
        <p:spPr>
          <a:xfrm>
            <a:off x="0" y="10"/>
            <a:ext cx="12191999" cy="6857990"/>
          </a:xfrm>
          <a:prstGeom prst="rect">
            <a:avLst/>
          </a:prstGeom>
          <a:noFill/>
          <a:ln>
            <a:noFill/>
          </a:ln>
        </p:spPr>
      </p:pic>
      <p:sp>
        <p:nvSpPr>
          <p:cNvPr id="184" name="Google Shape;184;p12"/>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85" name="Google Shape;185;p12"/>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Pansexual</a:t>
            </a:r>
            <a:endParaRPr/>
          </a:p>
        </p:txBody>
      </p:sp>
      <p:cxnSp>
        <p:nvCxnSpPr>
          <p:cNvPr id="186" name="Google Shape;186;p12"/>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87" name="Google Shape;187;p12"/>
          <p:cNvSpPr txBox="1"/>
          <p:nvPr>
            <p:ph idx="1" type="body"/>
          </p:nvPr>
        </p:nvSpPr>
        <p:spPr>
          <a:xfrm>
            <a:off x="515005" y="3484880"/>
            <a:ext cx="4593021" cy="2619839"/>
          </a:xfrm>
          <a:prstGeom prst="rect">
            <a:avLst/>
          </a:prstGeom>
          <a:noFill/>
          <a:ln>
            <a:noFill/>
          </a:ln>
        </p:spPr>
        <p:txBody>
          <a:bodyPr anchorCtr="0" anchor="ctr" bIns="45700" lIns="91425" spcFirstLastPara="1" rIns="91425" wrap="square" tIns="45700">
            <a:normAutofit/>
          </a:bodyPr>
          <a:lstStyle/>
          <a:p>
            <a:pPr indent="-247650" lvl="0" marL="228600" rtl="0" algn="l">
              <a:lnSpc>
                <a:spcPct val="90000"/>
              </a:lnSpc>
              <a:spcBef>
                <a:spcPts val="0"/>
              </a:spcBef>
              <a:spcAft>
                <a:spcPts val="0"/>
              </a:spcAft>
              <a:buClr>
                <a:schemeClr val="dk1"/>
              </a:buClr>
              <a:buSzPts val="2100"/>
              <a:buChar char="•"/>
            </a:pPr>
            <a:r>
              <a:rPr lang="en-US" sz="2100"/>
              <a:t>“Pan” – all</a:t>
            </a:r>
            <a:endParaRPr sz="3100"/>
          </a:p>
          <a:p>
            <a:pPr indent="-247650" lvl="0" marL="228600" rtl="0" algn="l">
              <a:lnSpc>
                <a:spcPct val="90000"/>
              </a:lnSpc>
              <a:spcBef>
                <a:spcPts val="1000"/>
              </a:spcBef>
              <a:spcAft>
                <a:spcPts val="0"/>
              </a:spcAft>
              <a:buClr>
                <a:schemeClr val="dk1"/>
              </a:buClr>
              <a:buSzPts val="2100"/>
              <a:buChar char="•"/>
            </a:pPr>
            <a:r>
              <a:rPr lang="en-US" sz="2100"/>
              <a:t>Similar to bisexuality in that attraction is felt for more than one gender, distinct in that</a:t>
            </a:r>
            <a:r>
              <a:rPr lang="en-US" sz="2100"/>
              <a:t> bisexual people may be attracted to some but not all</a:t>
            </a:r>
            <a:endParaRPr sz="31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3"/>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Aromantic</a:t>
            </a:r>
            <a:endParaRPr/>
          </a:p>
        </p:txBody>
      </p:sp>
      <p:sp>
        <p:nvSpPr>
          <p:cNvPr id="193" name="Google Shape;193;p13"/>
          <p:cNvSpPr txBox="1"/>
          <p:nvPr>
            <p:ph idx="1" type="body"/>
          </p:nvPr>
        </p:nvSpPr>
        <p:spPr>
          <a:xfrm>
            <a:off x="655321" y="2575034"/>
            <a:ext cx="5120113" cy="3462228"/>
          </a:xfrm>
          <a:prstGeom prst="rect">
            <a:avLst/>
          </a:prstGeom>
          <a:noFill/>
          <a:ln>
            <a:noFill/>
          </a:ln>
        </p:spPr>
        <p:txBody>
          <a:bodyPr anchorCtr="0" anchor="t" bIns="45700" lIns="91425" spcFirstLastPara="1" rIns="91425" wrap="square" tIns="45700">
            <a:normAutofit/>
          </a:bodyPr>
          <a:lstStyle/>
          <a:p>
            <a:pPr indent="-260350" lvl="0" marL="228600" rtl="0" algn="l">
              <a:lnSpc>
                <a:spcPct val="90000"/>
              </a:lnSpc>
              <a:spcBef>
                <a:spcPts val="0"/>
              </a:spcBef>
              <a:spcAft>
                <a:spcPts val="0"/>
              </a:spcAft>
              <a:buClr>
                <a:schemeClr val="dk1"/>
              </a:buClr>
              <a:buSzPts val="2300"/>
              <a:buChar char="•"/>
            </a:pPr>
            <a:r>
              <a:rPr lang="en-US" sz="2300"/>
              <a:t>A person who feels no romantic attraction</a:t>
            </a:r>
            <a:endParaRPr sz="3300"/>
          </a:p>
          <a:p>
            <a:pPr indent="-260350" lvl="0" marL="228600" rtl="0" algn="l">
              <a:lnSpc>
                <a:spcPct val="90000"/>
              </a:lnSpc>
              <a:spcBef>
                <a:spcPts val="1000"/>
              </a:spcBef>
              <a:spcAft>
                <a:spcPts val="0"/>
              </a:spcAft>
              <a:buClr>
                <a:schemeClr val="dk1"/>
              </a:buClr>
              <a:buSzPts val="2300"/>
              <a:buChar char="•"/>
            </a:pPr>
            <a:r>
              <a:rPr lang="en-US" sz="2300"/>
              <a:t>An aromantic person is NOT any less capable of forming friendships or familial bonds, they simply do not form romantic attachments</a:t>
            </a:r>
            <a:endParaRPr sz="2300"/>
          </a:p>
          <a:p>
            <a:pPr indent="0" lvl="0" marL="114300" rtl="0" algn="l">
              <a:lnSpc>
                <a:spcPct val="90000"/>
              </a:lnSpc>
              <a:spcBef>
                <a:spcPts val="1000"/>
              </a:spcBef>
              <a:spcAft>
                <a:spcPts val="0"/>
              </a:spcAft>
              <a:buClr>
                <a:schemeClr val="dk1"/>
              </a:buClr>
              <a:buSzPts val="1800"/>
              <a:buNone/>
            </a:pPr>
            <a:r>
              <a:t/>
            </a:r>
            <a:endParaRPr sz="1800"/>
          </a:p>
        </p:txBody>
      </p:sp>
      <p:pic>
        <p:nvPicPr>
          <p:cNvPr id="194" name="Google Shape;194;p13"/>
          <p:cNvPicPr preferRelativeResize="0"/>
          <p:nvPr/>
        </p:nvPicPr>
        <p:blipFill rotWithShape="1">
          <a:blip r:embed="rId3">
            <a:alphaModFix/>
          </a:blip>
          <a:srcRect b="0" l="0" r="0" t="0"/>
          <a:stretch/>
        </p:blipFill>
        <p:spPr>
          <a:xfrm>
            <a:off x="5878849" y="-1"/>
            <a:ext cx="6313150" cy="6858001"/>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0" name="Google Shape;200;p14"/>
          <p:cNvSpPr txBox="1"/>
          <p:nvPr>
            <p:ph type="title"/>
          </p:nvPr>
        </p:nvSpPr>
        <p:spPr>
          <a:xfrm>
            <a:off x="838199" y="4525347"/>
            <a:ext cx="6801321" cy="17373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solidFill>
                  <a:schemeClr val="dk1"/>
                </a:solidFill>
                <a:latin typeface="Calibri"/>
                <a:ea typeface="Calibri"/>
                <a:cs typeface="Calibri"/>
                <a:sym typeface="Calibri"/>
              </a:rPr>
              <a:t>Some other terms of note:</a:t>
            </a:r>
            <a:endParaRPr/>
          </a:p>
        </p:txBody>
      </p:sp>
      <p:sp>
        <p:nvSpPr>
          <p:cNvPr id="201" name="Google Shape;201;p14"/>
          <p:cNvSpPr txBox="1"/>
          <p:nvPr>
            <p:ph idx="1" type="body"/>
          </p:nvPr>
        </p:nvSpPr>
        <p:spPr>
          <a:xfrm>
            <a:off x="7961258" y="4525347"/>
            <a:ext cx="3258675" cy="1737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solidFill>
                  <a:schemeClr val="dk1"/>
                </a:solidFill>
                <a:latin typeface="Calibri"/>
                <a:ea typeface="Calibri"/>
                <a:cs typeface="Calibri"/>
                <a:sym typeface="Calibri"/>
              </a:rPr>
              <a:t>Let’s compare some “bad words” to present, more appropriate points of reference, and some other vocab words that are not featured in the acronym.</a:t>
            </a:r>
            <a:endParaRPr/>
          </a:p>
        </p:txBody>
      </p:sp>
      <p:sp>
        <p:nvSpPr>
          <p:cNvPr id="202" name="Google Shape;202;p14"/>
          <p:cNvSpPr/>
          <p:nvPr/>
        </p:nvSpPr>
        <p:spPr>
          <a:xfrm>
            <a:off x="588567" y="620480"/>
            <a:ext cx="2243800" cy="224379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14"/>
          <p:cNvSpPr/>
          <p:nvPr/>
        </p:nvSpPr>
        <p:spPr>
          <a:xfrm>
            <a:off x="3395001" y="2466604"/>
            <a:ext cx="962395" cy="9623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 name="Google Shape;204;p14"/>
          <p:cNvSpPr/>
          <p:nvPr/>
        </p:nvSpPr>
        <p:spPr>
          <a:xfrm>
            <a:off x="5125829" y="2327988"/>
            <a:ext cx="293695" cy="29369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5" name="Google Shape;205;p14"/>
          <p:cNvSpPr/>
          <p:nvPr/>
        </p:nvSpPr>
        <p:spPr>
          <a:xfrm>
            <a:off x="6492113" y="0"/>
            <a:ext cx="5699887" cy="4059244"/>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06" name="Google Shape;206;p14"/>
          <p:cNvCxnSpPr/>
          <p:nvPr/>
        </p:nvCxnSpPr>
        <p:spPr>
          <a:xfrm>
            <a:off x="7800392" y="4525347"/>
            <a:ext cx="0" cy="1737360"/>
          </a:xfrm>
          <a:prstGeom prst="straightConnector1">
            <a:avLst/>
          </a:prstGeom>
          <a:noFill/>
          <a:ln cap="sq" cmpd="sng" w="19050">
            <a:solidFill>
              <a:schemeClr val="dk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5"/>
          <p:cNvSpPr txBox="1"/>
          <p:nvPr>
            <p:ph type="title"/>
          </p:nvPr>
        </p:nvSpPr>
        <p:spPr>
          <a:xfrm>
            <a:off x="655320" y="365125"/>
            <a:ext cx="5223529"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Ally</a:t>
            </a:r>
            <a:endParaRPr/>
          </a:p>
        </p:txBody>
      </p:sp>
      <p:sp>
        <p:nvSpPr>
          <p:cNvPr id="212" name="Google Shape;212;p15"/>
          <p:cNvSpPr txBox="1"/>
          <p:nvPr>
            <p:ph idx="1" type="body"/>
          </p:nvPr>
        </p:nvSpPr>
        <p:spPr>
          <a:xfrm>
            <a:off x="655325" y="2057925"/>
            <a:ext cx="5120100" cy="3979500"/>
          </a:xfrm>
          <a:prstGeom prst="rect">
            <a:avLst/>
          </a:prstGeom>
          <a:noFill/>
          <a:ln>
            <a:noFill/>
          </a:ln>
        </p:spPr>
        <p:txBody>
          <a:bodyPr anchorCtr="0" anchor="t" bIns="45700" lIns="91425" spcFirstLastPara="1" rIns="91425" wrap="square" tIns="45700">
            <a:noAutofit/>
          </a:bodyPr>
          <a:lstStyle/>
          <a:p>
            <a:pPr indent="-247650" lvl="0" marL="228600" rtl="0" algn="l">
              <a:lnSpc>
                <a:spcPct val="90000"/>
              </a:lnSpc>
              <a:spcBef>
                <a:spcPts val="0"/>
              </a:spcBef>
              <a:spcAft>
                <a:spcPts val="0"/>
              </a:spcAft>
              <a:buClr>
                <a:schemeClr val="dk1"/>
              </a:buClr>
              <a:buSzPts val="2100"/>
              <a:buChar char="•"/>
            </a:pPr>
            <a:r>
              <a:rPr lang="en-US" sz="2100"/>
              <a:t>While greatly appreciated, NOT part of any LGBT+ acronym</a:t>
            </a:r>
            <a:endParaRPr sz="3100"/>
          </a:p>
          <a:p>
            <a:pPr indent="-247650" lvl="0" marL="228600" rtl="0" algn="l">
              <a:lnSpc>
                <a:spcPct val="90000"/>
              </a:lnSpc>
              <a:spcBef>
                <a:spcPts val="1000"/>
              </a:spcBef>
              <a:spcAft>
                <a:spcPts val="0"/>
              </a:spcAft>
              <a:buClr>
                <a:schemeClr val="dk1"/>
              </a:buClr>
              <a:buSzPts val="2100"/>
              <a:buChar char="•"/>
            </a:pPr>
            <a:r>
              <a:rPr lang="en-US" sz="2100"/>
              <a:t>Allies are people who are all four: cisgender, perisex (non-intersex), heterosexual, heteroromantic. This may be abbreviated to cishet.</a:t>
            </a:r>
            <a:endParaRPr sz="3100"/>
          </a:p>
          <a:p>
            <a:pPr indent="-247650" lvl="0" marL="228600" rtl="0" algn="l">
              <a:lnSpc>
                <a:spcPct val="90000"/>
              </a:lnSpc>
              <a:spcBef>
                <a:spcPts val="1000"/>
              </a:spcBef>
              <a:spcAft>
                <a:spcPts val="0"/>
              </a:spcAft>
              <a:buClr>
                <a:schemeClr val="dk1"/>
              </a:buClr>
              <a:buSzPts val="2100"/>
              <a:buChar char="•"/>
            </a:pPr>
            <a:r>
              <a:rPr lang="en-US" sz="2100"/>
              <a:t>Cishet is not a slur, it is shorthand. While it may be used by LGBT+ people (and particularly by trans people) to express frustration with people who are not allies, it is not inherently nor is it intended to be a derisive word.</a:t>
            </a:r>
            <a:endParaRPr sz="3100"/>
          </a:p>
        </p:txBody>
      </p:sp>
      <p:pic>
        <p:nvPicPr>
          <p:cNvPr id="213" name="Google Shape;213;p15"/>
          <p:cNvPicPr preferRelativeResize="0"/>
          <p:nvPr/>
        </p:nvPicPr>
        <p:blipFill rotWithShape="1">
          <a:blip r:embed="rId3">
            <a:alphaModFix/>
          </a:blip>
          <a:srcRect b="0" l="0" r="0" t="0"/>
          <a:stretch/>
        </p:blipFill>
        <p:spPr>
          <a:xfrm>
            <a:off x="5878849" y="0"/>
            <a:ext cx="6313150" cy="6858000"/>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pic>
        <p:nvPicPr>
          <p:cNvPr id="218" name="Google Shape;218;p16"/>
          <p:cNvPicPr preferRelativeResize="0"/>
          <p:nvPr/>
        </p:nvPicPr>
        <p:blipFill rotWithShape="1">
          <a:blip r:embed="rId3">
            <a:alphaModFix/>
          </a:blip>
          <a:srcRect b="0" l="0" r="0" t="0"/>
          <a:stretch/>
        </p:blipFill>
        <p:spPr>
          <a:xfrm>
            <a:off x="-1" y="10"/>
            <a:ext cx="12192000" cy="6857990"/>
          </a:xfrm>
          <a:prstGeom prst="rect">
            <a:avLst/>
          </a:prstGeom>
          <a:noFill/>
          <a:ln>
            <a:noFill/>
          </a:ln>
        </p:spPr>
      </p:pic>
      <p:sp>
        <p:nvSpPr>
          <p:cNvPr id="219" name="Google Shape;219;p16"/>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20" name="Google Shape;220;p16"/>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Folx</a:t>
            </a:r>
            <a:endParaRPr/>
          </a:p>
        </p:txBody>
      </p:sp>
      <p:cxnSp>
        <p:nvCxnSpPr>
          <p:cNvPr id="221" name="Google Shape;221;p16"/>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222" name="Google Shape;222;p16"/>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Autofit/>
          </a:bodyPr>
          <a:lstStyle/>
          <a:p>
            <a:pPr indent="-254000" lvl="0" marL="228600" rtl="0" algn="l">
              <a:lnSpc>
                <a:spcPct val="90000"/>
              </a:lnSpc>
              <a:spcBef>
                <a:spcPts val="0"/>
              </a:spcBef>
              <a:spcAft>
                <a:spcPts val="0"/>
              </a:spcAft>
              <a:buClr>
                <a:schemeClr val="dk1"/>
              </a:buClr>
              <a:buSzPts val="2200"/>
              <a:buChar char="•"/>
            </a:pPr>
            <a:r>
              <a:rPr lang="en-US" sz="2200"/>
              <a:t>A spelling of the word “folks” that uses an “x” to denote gender nonconformity or specifically marks recognition of and inclusion of queer/trans people</a:t>
            </a:r>
            <a:endParaRPr sz="2200"/>
          </a:p>
          <a:p>
            <a:pPr indent="-254000" lvl="0" marL="228600" rtl="0" algn="l">
              <a:lnSpc>
                <a:spcPct val="90000"/>
              </a:lnSpc>
              <a:spcBef>
                <a:spcPts val="0"/>
              </a:spcBef>
              <a:spcAft>
                <a:spcPts val="0"/>
              </a:spcAft>
              <a:buSzPts val="2200"/>
              <a:buChar char="•"/>
            </a:pPr>
            <a:r>
              <a:rPr lang="en-US" sz="2200"/>
              <a:t>Not used often even within the community, but now you know if you encounter “folx” in the wild! :)</a:t>
            </a:r>
            <a:endParaRPr sz="22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17"/>
          <p:cNvSpPr txBox="1"/>
          <p:nvPr>
            <p:ph type="title"/>
          </p:nvPr>
        </p:nvSpPr>
        <p:spPr>
          <a:xfrm>
            <a:off x="655320" y="365125"/>
            <a:ext cx="5223529"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Gender Imperialism</a:t>
            </a:r>
            <a:endParaRPr/>
          </a:p>
        </p:txBody>
      </p:sp>
      <p:sp>
        <p:nvSpPr>
          <p:cNvPr id="228" name="Google Shape;228;p17"/>
          <p:cNvSpPr txBox="1"/>
          <p:nvPr>
            <p:ph idx="1" type="body"/>
          </p:nvPr>
        </p:nvSpPr>
        <p:spPr>
          <a:xfrm>
            <a:off x="655325" y="2253624"/>
            <a:ext cx="5120100" cy="3783600"/>
          </a:xfrm>
          <a:prstGeom prst="rect">
            <a:avLst/>
          </a:prstGeom>
          <a:noFill/>
          <a:ln>
            <a:noFill/>
          </a:ln>
        </p:spPr>
        <p:txBody>
          <a:bodyPr anchorCtr="0" anchor="t" bIns="45700" lIns="91425" spcFirstLastPara="1" rIns="91425" wrap="square" tIns="45700">
            <a:noAutofit/>
          </a:bodyPr>
          <a:lstStyle/>
          <a:p>
            <a:pPr indent="-247650" lvl="0" marL="228600" rtl="0" algn="l">
              <a:lnSpc>
                <a:spcPct val="90000"/>
              </a:lnSpc>
              <a:spcBef>
                <a:spcPts val="0"/>
              </a:spcBef>
              <a:spcAft>
                <a:spcPts val="0"/>
              </a:spcAft>
              <a:buClr>
                <a:schemeClr val="dk1"/>
              </a:buClr>
              <a:buSzPts val="2100"/>
              <a:buChar char="•"/>
            </a:pPr>
            <a:r>
              <a:rPr lang="en-US" sz="2100"/>
              <a:t>Our conceptions of a gender binary are very Western; none of these examples have direct parallels in reference to our binary system. Thus, the gender binary is sometimes referred to as gender imperialism.</a:t>
            </a:r>
            <a:endParaRPr sz="3100"/>
          </a:p>
          <a:p>
            <a:pPr indent="-247650" lvl="0" marL="228600" rtl="0" algn="l">
              <a:lnSpc>
                <a:spcPct val="90000"/>
              </a:lnSpc>
              <a:spcBef>
                <a:spcPts val="1000"/>
              </a:spcBef>
              <a:spcAft>
                <a:spcPts val="0"/>
              </a:spcAft>
              <a:buClr>
                <a:schemeClr val="dk1"/>
              </a:buClr>
              <a:buSzPts val="2100"/>
              <a:buChar char="•"/>
            </a:pPr>
            <a:r>
              <a:rPr lang="en-US" sz="2100"/>
              <a:t> Some Native cultures such as Navajo recognize Two-Spirit people, though by nation there are different interpretations of gender. In India, there is a population of Hijra. Mahu are part of a native Hawai’ian culture. Waria live in Indonesia.</a:t>
            </a:r>
            <a:endParaRPr sz="3100"/>
          </a:p>
          <a:p>
            <a:pPr indent="-114300" lvl="0" marL="228600" rtl="0" algn="l">
              <a:lnSpc>
                <a:spcPct val="90000"/>
              </a:lnSpc>
              <a:spcBef>
                <a:spcPts val="1000"/>
              </a:spcBef>
              <a:spcAft>
                <a:spcPts val="0"/>
              </a:spcAft>
              <a:buClr>
                <a:schemeClr val="dk1"/>
              </a:buClr>
              <a:buSzPts val="1800"/>
              <a:buNone/>
            </a:pPr>
            <a:r>
              <a:t/>
            </a:r>
            <a:endParaRPr sz="1800"/>
          </a:p>
        </p:txBody>
      </p:sp>
      <p:pic>
        <p:nvPicPr>
          <p:cNvPr id="229" name="Google Shape;229;p17"/>
          <p:cNvPicPr preferRelativeResize="0"/>
          <p:nvPr/>
        </p:nvPicPr>
        <p:blipFill rotWithShape="1">
          <a:blip r:embed="rId3">
            <a:alphaModFix/>
          </a:blip>
          <a:srcRect b="0" l="0" r="0" t="0"/>
          <a:stretch/>
        </p:blipFill>
        <p:spPr>
          <a:xfrm>
            <a:off x="5878849" y="239548"/>
            <a:ext cx="6313150" cy="6378911"/>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id="234" name="Google Shape;234;p18"/>
          <p:cNvPicPr preferRelativeResize="0"/>
          <p:nvPr/>
        </p:nvPicPr>
        <p:blipFill rotWithShape="1">
          <a:blip r:embed="rId3">
            <a:alphaModFix/>
          </a:blip>
          <a:srcRect b="0" l="0" r="0" t="0"/>
          <a:stretch/>
        </p:blipFill>
        <p:spPr>
          <a:xfrm>
            <a:off x="0" y="10"/>
            <a:ext cx="12192000" cy="6857990"/>
          </a:xfrm>
          <a:prstGeom prst="rect">
            <a:avLst/>
          </a:prstGeom>
          <a:noFill/>
          <a:ln>
            <a:noFill/>
          </a:ln>
        </p:spPr>
      </p:pic>
      <p:sp>
        <p:nvSpPr>
          <p:cNvPr id="235" name="Google Shape;235;p18"/>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36" name="Google Shape;236;p18"/>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Marriage Equality</a:t>
            </a:r>
            <a:endParaRPr/>
          </a:p>
        </p:txBody>
      </p:sp>
      <p:cxnSp>
        <p:nvCxnSpPr>
          <p:cNvPr id="237" name="Google Shape;237;p18"/>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238" name="Google Shape;238;p18"/>
          <p:cNvSpPr txBox="1"/>
          <p:nvPr>
            <p:ph idx="1" type="body"/>
          </p:nvPr>
        </p:nvSpPr>
        <p:spPr>
          <a:xfrm>
            <a:off x="381000" y="3256700"/>
            <a:ext cx="5029200" cy="3426600"/>
          </a:xfrm>
          <a:prstGeom prst="rect">
            <a:avLst/>
          </a:prstGeom>
          <a:noFill/>
          <a:ln>
            <a:noFill/>
          </a:ln>
        </p:spPr>
        <p:txBody>
          <a:bodyPr anchorCtr="0" anchor="ctr" bIns="45700" lIns="91425" spcFirstLastPara="1" rIns="91425" wrap="square" tIns="45700">
            <a:normAutofit fontScale="92500" lnSpcReduction="20000"/>
          </a:bodyPr>
          <a:lstStyle/>
          <a:p>
            <a:pPr indent="-250740" lvl="0" marL="228600" rtl="0" algn="l">
              <a:lnSpc>
                <a:spcPct val="90000"/>
              </a:lnSpc>
              <a:spcBef>
                <a:spcPts val="0"/>
              </a:spcBef>
              <a:spcAft>
                <a:spcPts val="0"/>
              </a:spcAft>
              <a:buClr>
                <a:schemeClr val="dk1"/>
              </a:buClr>
              <a:buSzPct val="100000"/>
              <a:buChar char="•"/>
            </a:pPr>
            <a:r>
              <a:rPr lang="en-US" sz="2322"/>
              <a:t>Defense of Marriage Act (DOMA) – defined marriage as between one man and one woman; declared unconstitutional by President Barack Obama in 2013</a:t>
            </a:r>
            <a:endParaRPr sz="3322"/>
          </a:p>
          <a:p>
            <a:pPr indent="-250740" lvl="0" marL="228600" rtl="0" algn="l">
              <a:lnSpc>
                <a:spcPct val="90000"/>
              </a:lnSpc>
              <a:spcBef>
                <a:spcPts val="1000"/>
              </a:spcBef>
              <a:spcAft>
                <a:spcPts val="0"/>
              </a:spcAft>
              <a:buClr>
                <a:schemeClr val="dk1"/>
              </a:buClr>
              <a:buSzPct val="100000"/>
              <a:buChar char="•"/>
            </a:pPr>
            <a:r>
              <a:rPr lang="en-US" sz="2322"/>
              <a:t>Signed into national law in 5-4 decision on Supreme Court case Obergefell v. Hodges on 6/26/2015</a:t>
            </a:r>
            <a:endParaRPr sz="3322"/>
          </a:p>
          <a:p>
            <a:pPr indent="-250740" lvl="0" marL="228600" rtl="0" algn="l">
              <a:lnSpc>
                <a:spcPct val="90000"/>
              </a:lnSpc>
              <a:spcBef>
                <a:spcPts val="1000"/>
              </a:spcBef>
              <a:spcAft>
                <a:spcPts val="0"/>
              </a:spcAft>
              <a:buClr>
                <a:schemeClr val="dk1"/>
              </a:buClr>
              <a:buSzPct val="100000"/>
              <a:buChar char="•"/>
            </a:pPr>
            <a:r>
              <a:rPr lang="en-US" sz="2322"/>
              <a:t>However, while equal rights are said to be given, benefits are still not given to people who are disabled, polyamorous, or under the poverty line</a:t>
            </a:r>
            <a:endParaRPr sz="3322"/>
          </a:p>
          <a:p>
            <a:pPr indent="-114300" lvl="0" marL="228600" rtl="0" algn="l">
              <a:lnSpc>
                <a:spcPct val="90000"/>
              </a:lnSpc>
              <a:spcBef>
                <a:spcPts val="1000"/>
              </a:spcBef>
              <a:spcAft>
                <a:spcPts val="0"/>
              </a:spcAft>
              <a:buClr>
                <a:schemeClr val="dk1"/>
              </a:buClr>
              <a:buSzPct val="94334"/>
              <a:buNone/>
            </a:pPr>
            <a:r>
              <a:t/>
            </a:r>
            <a:endParaRPr sz="1908"/>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9"/>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Orientation</a:t>
            </a:r>
            <a:endParaRPr/>
          </a:p>
        </p:txBody>
      </p:sp>
      <p:cxnSp>
        <p:nvCxnSpPr>
          <p:cNvPr id="244" name="Google Shape;244;p19"/>
          <p:cNvCxnSpPr/>
          <p:nvPr/>
        </p:nvCxnSpPr>
        <p:spPr>
          <a:xfrm>
            <a:off x="655320" y="2316480"/>
            <a:ext cx="4572000" cy="0"/>
          </a:xfrm>
          <a:prstGeom prst="straightConnector1">
            <a:avLst/>
          </a:prstGeom>
          <a:noFill/>
          <a:ln cap="sq" cmpd="sng" w="19050">
            <a:solidFill>
              <a:schemeClr val="dk1"/>
            </a:solidFill>
            <a:prstDash val="solid"/>
            <a:miter lim="800000"/>
            <a:headEnd len="sm" w="sm" type="none"/>
            <a:tailEnd len="sm" w="sm" type="none"/>
          </a:ln>
        </p:spPr>
      </p:cxnSp>
      <p:sp>
        <p:nvSpPr>
          <p:cNvPr id="245" name="Google Shape;245;p19"/>
          <p:cNvSpPr txBox="1"/>
          <p:nvPr>
            <p:ph idx="1" type="body"/>
          </p:nvPr>
        </p:nvSpPr>
        <p:spPr>
          <a:xfrm>
            <a:off x="655321" y="2575034"/>
            <a:ext cx="5120113" cy="346222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2200"/>
              <a:buChar char="•"/>
            </a:pPr>
            <a:r>
              <a:rPr lang="en-US" sz="2200"/>
              <a:t>Romantic – those to whom one feels romantic attraction</a:t>
            </a:r>
            <a:endParaRPr sz="3200"/>
          </a:p>
          <a:p>
            <a:pPr indent="-254000" lvl="0" marL="228600" rtl="0" algn="l">
              <a:lnSpc>
                <a:spcPct val="90000"/>
              </a:lnSpc>
              <a:spcBef>
                <a:spcPts val="1000"/>
              </a:spcBef>
              <a:spcAft>
                <a:spcPts val="0"/>
              </a:spcAft>
              <a:buClr>
                <a:schemeClr val="dk1"/>
              </a:buClr>
              <a:buSzPts val="2200"/>
              <a:buChar char="•"/>
            </a:pPr>
            <a:r>
              <a:rPr lang="en-US" sz="2200"/>
              <a:t>Sexual – those for whom one feels sexual attraction</a:t>
            </a:r>
            <a:endParaRPr sz="3200"/>
          </a:p>
          <a:p>
            <a:pPr indent="-254000" lvl="0" marL="228600" rtl="0" algn="l">
              <a:lnSpc>
                <a:spcPct val="90000"/>
              </a:lnSpc>
              <a:spcBef>
                <a:spcPts val="1000"/>
              </a:spcBef>
              <a:spcAft>
                <a:spcPts val="0"/>
              </a:spcAft>
              <a:buClr>
                <a:schemeClr val="dk1"/>
              </a:buClr>
              <a:buSzPts val="2200"/>
              <a:buChar char="•"/>
            </a:pPr>
            <a:r>
              <a:rPr lang="en-US" sz="2200"/>
              <a:t>Romantic and sexual orientations do not always line up! Someone might be heteroromantic and asexual, biromantic and homosexual, aromantic and pansexual, etc etc!</a:t>
            </a:r>
            <a:endParaRPr sz="3200"/>
          </a:p>
        </p:txBody>
      </p:sp>
      <p:pic>
        <p:nvPicPr>
          <p:cNvPr id="246" name="Google Shape;246;p19"/>
          <p:cNvPicPr preferRelativeResize="0"/>
          <p:nvPr/>
        </p:nvPicPr>
        <p:blipFill rotWithShape="1">
          <a:blip r:embed="rId3">
            <a:alphaModFix/>
          </a:blip>
          <a:srcRect b="0" l="0" r="30727"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 name="Google Shape;97;p2"/>
          <p:cNvSpPr txBox="1"/>
          <p:nvPr>
            <p:ph type="title"/>
          </p:nvPr>
        </p:nvSpPr>
        <p:spPr>
          <a:xfrm>
            <a:off x="640079" y="4526280"/>
            <a:ext cx="7410681" cy="1737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t>“The Acronym” Itself</a:t>
            </a:r>
            <a:endParaRPr/>
          </a:p>
        </p:txBody>
      </p:sp>
      <p:sp>
        <p:nvSpPr>
          <p:cNvPr id="98" name="Google Shape;98;p2"/>
          <p:cNvSpPr txBox="1"/>
          <p:nvPr>
            <p:ph idx="1" type="body"/>
          </p:nvPr>
        </p:nvSpPr>
        <p:spPr>
          <a:xfrm>
            <a:off x="640080" y="595293"/>
            <a:ext cx="5676637" cy="346395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LGBT</a:t>
            </a:r>
            <a:endParaRPr/>
          </a:p>
          <a:p>
            <a:pPr indent="-228600" lvl="0" marL="228600" rtl="0" algn="l">
              <a:lnSpc>
                <a:spcPct val="90000"/>
              </a:lnSpc>
              <a:spcBef>
                <a:spcPts val="1000"/>
              </a:spcBef>
              <a:spcAft>
                <a:spcPts val="0"/>
              </a:spcAft>
              <a:buClr>
                <a:schemeClr val="dk1"/>
              </a:buClr>
              <a:buSzPts val="1800"/>
              <a:buChar char="•"/>
            </a:pPr>
            <a:r>
              <a:rPr lang="en-US" sz="1800"/>
              <a:t>LGBT+</a:t>
            </a:r>
            <a:endParaRPr/>
          </a:p>
          <a:p>
            <a:pPr indent="-228600" lvl="0" marL="228600" rtl="0" algn="l">
              <a:lnSpc>
                <a:spcPct val="90000"/>
              </a:lnSpc>
              <a:spcBef>
                <a:spcPts val="1000"/>
              </a:spcBef>
              <a:spcAft>
                <a:spcPts val="0"/>
              </a:spcAft>
              <a:buClr>
                <a:schemeClr val="dk1"/>
              </a:buClr>
              <a:buSzPts val="1800"/>
              <a:buChar char="•"/>
            </a:pPr>
            <a:r>
              <a:rPr lang="en-US" sz="1800"/>
              <a:t>LGBTQ</a:t>
            </a:r>
            <a:endParaRPr/>
          </a:p>
          <a:p>
            <a:pPr indent="-228600" lvl="0" marL="228600" rtl="0" algn="l">
              <a:lnSpc>
                <a:spcPct val="90000"/>
              </a:lnSpc>
              <a:spcBef>
                <a:spcPts val="1000"/>
              </a:spcBef>
              <a:spcAft>
                <a:spcPts val="0"/>
              </a:spcAft>
              <a:buClr>
                <a:schemeClr val="dk1"/>
              </a:buClr>
              <a:buSzPts val="1800"/>
              <a:buChar char="•"/>
            </a:pPr>
            <a:r>
              <a:rPr lang="en-US" sz="1800"/>
              <a:t>LGBTQIAP</a:t>
            </a:r>
            <a:endParaRPr/>
          </a:p>
          <a:p>
            <a:pPr indent="-228600" lvl="0" marL="228600" rtl="0" algn="l">
              <a:lnSpc>
                <a:spcPct val="90000"/>
              </a:lnSpc>
              <a:spcBef>
                <a:spcPts val="1000"/>
              </a:spcBef>
              <a:spcAft>
                <a:spcPts val="0"/>
              </a:spcAft>
              <a:buClr>
                <a:schemeClr val="dk1"/>
              </a:buClr>
              <a:buSzPts val="1800"/>
              <a:buChar char="•"/>
            </a:pPr>
            <a:r>
              <a:rPr lang="en-US" sz="1800"/>
              <a:t>LGBTQQIAAP</a:t>
            </a:r>
            <a:endParaRPr/>
          </a:p>
        </p:txBody>
      </p:sp>
      <p:sp>
        <p:nvSpPr>
          <p:cNvPr id="99" name="Google Shape;99;p2"/>
          <p:cNvSpPr/>
          <p:nvPr/>
        </p:nvSpPr>
        <p:spPr>
          <a:xfrm>
            <a:off x="6492113" y="0"/>
            <a:ext cx="5699887" cy="4059244"/>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00" name="Google Shape;100;p2"/>
          <p:cNvCxnSpPr/>
          <p:nvPr/>
        </p:nvCxnSpPr>
        <p:spPr>
          <a:xfrm rot="10800000">
            <a:off x="1508760" y="3431556"/>
            <a:ext cx="0" cy="1737360"/>
          </a:xfrm>
          <a:prstGeom prst="straightConnector1">
            <a:avLst/>
          </a:prstGeom>
          <a:noFill/>
          <a:ln cap="sq" cmpd="sng" w="19050">
            <a:solidFill>
              <a:schemeClr val="dk1"/>
            </a:solidFill>
            <a:prstDash val="solid"/>
            <a:miter lim="800000"/>
            <a:headEnd len="sm" w="sm" type="none"/>
            <a:tailEnd len="sm" w="sm" type="none"/>
          </a:ln>
        </p:spPr>
      </p:cxnSp>
      <p:sp>
        <p:nvSpPr>
          <p:cNvPr id="101" name="Google Shape;101;p2"/>
          <p:cNvSpPr/>
          <p:nvPr/>
        </p:nvSpPr>
        <p:spPr>
          <a:xfrm>
            <a:off x="8732897" y="5004581"/>
            <a:ext cx="962395" cy="96239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 name="Google Shape;102;p2"/>
          <p:cNvSpPr/>
          <p:nvPr/>
        </p:nvSpPr>
        <p:spPr>
          <a:xfrm>
            <a:off x="10463725" y="4865965"/>
            <a:ext cx="293695" cy="2936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pic>
        <p:nvPicPr>
          <p:cNvPr id="251" name="Google Shape;251;p20"/>
          <p:cNvPicPr preferRelativeResize="0"/>
          <p:nvPr/>
        </p:nvPicPr>
        <p:blipFill rotWithShape="1">
          <a:blip r:embed="rId3">
            <a:alphaModFix/>
          </a:blip>
          <a:srcRect b="20774" l="0" r="0" t="0"/>
          <a:stretch/>
        </p:blipFill>
        <p:spPr>
          <a:xfrm>
            <a:off x="-1" y="10"/>
            <a:ext cx="12192000" cy="6857990"/>
          </a:xfrm>
          <a:prstGeom prst="rect">
            <a:avLst/>
          </a:prstGeom>
          <a:noFill/>
          <a:ln>
            <a:noFill/>
          </a:ln>
        </p:spPr>
      </p:pic>
      <p:sp>
        <p:nvSpPr>
          <p:cNvPr id="252" name="Google Shape;252;p2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53" name="Google Shape;253;p20"/>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Name and Pronouns</a:t>
            </a:r>
            <a:endParaRPr/>
          </a:p>
        </p:txBody>
      </p:sp>
      <p:cxnSp>
        <p:nvCxnSpPr>
          <p:cNvPr id="254" name="Google Shape;254;p2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255" name="Google Shape;255;p20"/>
          <p:cNvSpPr txBox="1"/>
          <p:nvPr>
            <p:ph idx="1" type="body"/>
          </p:nvPr>
        </p:nvSpPr>
        <p:spPr>
          <a:xfrm>
            <a:off x="515000" y="3417600"/>
            <a:ext cx="4814700" cy="3126900"/>
          </a:xfrm>
          <a:prstGeom prst="rect">
            <a:avLst/>
          </a:prstGeom>
          <a:noFill/>
          <a:ln>
            <a:noFill/>
          </a:ln>
        </p:spPr>
        <p:txBody>
          <a:bodyPr anchorCtr="0" anchor="ctr" bIns="45700" lIns="91425" spcFirstLastPara="1" rIns="91425" wrap="square" tIns="45700">
            <a:normAutofit fontScale="55000" lnSpcReduction="10000"/>
          </a:bodyPr>
          <a:lstStyle/>
          <a:p>
            <a:pPr indent="-243739" lvl="0" marL="228600" rtl="0" algn="l">
              <a:lnSpc>
                <a:spcPct val="90000"/>
              </a:lnSpc>
              <a:spcBef>
                <a:spcPts val="0"/>
              </a:spcBef>
              <a:spcAft>
                <a:spcPts val="0"/>
              </a:spcAft>
              <a:buClr>
                <a:schemeClr val="dk1"/>
              </a:buClr>
              <a:buSzPct val="100000"/>
              <a:buChar char="•"/>
            </a:pPr>
            <a:r>
              <a:rPr lang="en-US" sz="3706"/>
              <a:t>“Preferred” implies that the person is okay with people using either the name given at birth or the pronouns associated with their assigned gender, and for most transgender people, this is NOT the case</a:t>
            </a:r>
            <a:endParaRPr sz="3706"/>
          </a:p>
          <a:p>
            <a:pPr indent="-243739" lvl="0" marL="228600" rtl="0" algn="l">
              <a:lnSpc>
                <a:spcPct val="90000"/>
              </a:lnSpc>
              <a:spcBef>
                <a:spcPts val="1000"/>
              </a:spcBef>
              <a:spcAft>
                <a:spcPts val="0"/>
              </a:spcAft>
              <a:buClr>
                <a:schemeClr val="dk1"/>
              </a:buClr>
              <a:buSzPct val="100000"/>
              <a:buChar char="•"/>
            </a:pPr>
            <a:r>
              <a:rPr lang="en-US" sz="3706"/>
              <a:t>Simply calling them “name and pronouns” understands that a transgender person’s name and pronouns are the correct ones and </a:t>
            </a:r>
            <a:r>
              <a:rPr i="1" lang="en-US" sz="3706"/>
              <a:t>not</a:t>
            </a:r>
            <a:r>
              <a:rPr lang="en-US" sz="3706"/>
              <a:t> an option</a:t>
            </a:r>
            <a:endParaRPr sz="3706"/>
          </a:p>
          <a:p>
            <a:pPr indent="-114300" lvl="0" marL="228600" rtl="0" algn="l">
              <a:lnSpc>
                <a:spcPct val="90000"/>
              </a:lnSpc>
              <a:spcBef>
                <a:spcPts val="1000"/>
              </a:spcBef>
              <a:spcAft>
                <a:spcPts val="0"/>
              </a:spcAft>
              <a:buClr>
                <a:schemeClr val="dk1"/>
              </a:buClr>
              <a:buSzPct val="100000"/>
              <a:buNone/>
            </a:pPr>
            <a:r>
              <a:t/>
            </a:r>
            <a:endParaRPr sz="1800"/>
          </a:p>
          <a:p>
            <a:pPr indent="-114300" lvl="0" marL="228600" rtl="0" algn="l">
              <a:lnSpc>
                <a:spcPct val="90000"/>
              </a:lnSpc>
              <a:spcBef>
                <a:spcPts val="1000"/>
              </a:spcBef>
              <a:spcAft>
                <a:spcPts val="0"/>
              </a:spcAft>
              <a:buClr>
                <a:schemeClr val="dk1"/>
              </a:buClr>
              <a:buSzPct val="100000"/>
              <a:buNone/>
            </a:pPr>
            <a:r>
              <a:t/>
            </a:r>
            <a:endParaRPr sz="1800"/>
          </a:p>
        </p:txBody>
      </p:sp>
      <p:sp>
        <p:nvSpPr>
          <p:cNvPr id="256" name="Google Shape;256;p20"/>
          <p:cNvSpPr txBox="1"/>
          <p:nvPr/>
        </p:nvSpPr>
        <p:spPr>
          <a:xfrm>
            <a:off x="6281650" y="2933600"/>
            <a:ext cx="5378100" cy="33246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NOTE: Some people do use more than one set of pronouns. These people may have a preferred set or use different pronouns in different contexts/environments.</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NOTE: While pronouns are often indicative of one’s gender identity, they are not </a:t>
            </a:r>
            <a:r>
              <a:rPr i="1" lang="en-US" sz="1700">
                <a:latin typeface="Calibri"/>
                <a:ea typeface="Calibri"/>
                <a:cs typeface="Calibri"/>
                <a:sym typeface="Calibri"/>
              </a:rPr>
              <a:t>exclusive to </a:t>
            </a:r>
            <a:r>
              <a:rPr lang="en-US" sz="1700">
                <a:latin typeface="Calibri"/>
                <a:ea typeface="Calibri"/>
                <a:cs typeface="Calibri"/>
                <a:sym typeface="Calibri"/>
              </a:rPr>
              <a:t>any one identity.</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Playing around with pronouns is okay and fun!! Not only that, but experimentation with language and identity is a way to make the world a little safer for those whose genders or orientations are less well-regarded to publicly talk about their experiences.</a:t>
            </a:r>
            <a:endParaRPr sz="17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21"/>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Polyamorous</a:t>
            </a:r>
            <a:endParaRPr/>
          </a:p>
        </p:txBody>
      </p:sp>
      <p:sp>
        <p:nvSpPr>
          <p:cNvPr id="262" name="Google Shape;262;p21"/>
          <p:cNvSpPr txBox="1"/>
          <p:nvPr>
            <p:ph idx="1" type="body"/>
          </p:nvPr>
        </p:nvSpPr>
        <p:spPr>
          <a:xfrm>
            <a:off x="655325" y="2057925"/>
            <a:ext cx="5223600" cy="3979200"/>
          </a:xfrm>
          <a:prstGeom prst="rect">
            <a:avLst/>
          </a:prstGeom>
          <a:noFill/>
          <a:ln>
            <a:noFill/>
          </a:ln>
        </p:spPr>
        <p:txBody>
          <a:bodyPr anchorCtr="0" anchor="t" bIns="45700" lIns="91425" spcFirstLastPara="1" rIns="91425" wrap="square" tIns="45700">
            <a:noAutofit/>
          </a:bodyPr>
          <a:lstStyle/>
          <a:p>
            <a:pPr indent="-279400" lvl="0" marL="228600" rtl="0" algn="l">
              <a:lnSpc>
                <a:spcPct val="80000"/>
              </a:lnSpc>
              <a:spcBef>
                <a:spcPts val="0"/>
              </a:spcBef>
              <a:spcAft>
                <a:spcPts val="0"/>
              </a:spcAft>
              <a:buClr>
                <a:schemeClr val="dk1"/>
              </a:buClr>
              <a:buSzPts val="2600"/>
              <a:buChar char="•"/>
            </a:pPr>
            <a:r>
              <a:rPr lang="en-US" sz="2600"/>
              <a:t>Ethical Non-Monogamy is the umbrella term under which Polyamory falls, because ENM does not want to presume romanticism but includes other dynamics.</a:t>
            </a:r>
            <a:endParaRPr sz="2600"/>
          </a:p>
          <a:p>
            <a:pPr indent="-279400" lvl="1" marL="685800" rtl="0" algn="l">
              <a:lnSpc>
                <a:spcPct val="80000"/>
              </a:lnSpc>
              <a:spcBef>
                <a:spcPts val="0"/>
              </a:spcBef>
              <a:spcAft>
                <a:spcPts val="0"/>
              </a:spcAft>
              <a:buSzPts val="2600"/>
              <a:buChar char="•"/>
            </a:pPr>
            <a:r>
              <a:rPr lang="en-US" sz="2600"/>
              <a:t>Example: Queerplatonic Relationship (QPR)</a:t>
            </a:r>
            <a:endParaRPr sz="2600"/>
          </a:p>
          <a:p>
            <a:pPr indent="-279400" lvl="0" marL="228600" rtl="0" algn="l">
              <a:lnSpc>
                <a:spcPct val="80000"/>
              </a:lnSpc>
              <a:spcBef>
                <a:spcPts val="0"/>
              </a:spcBef>
              <a:spcAft>
                <a:spcPts val="0"/>
              </a:spcAft>
              <a:buClr>
                <a:schemeClr val="dk1"/>
              </a:buClr>
              <a:buSzPts val="2600"/>
              <a:buChar char="•"/>
            </a:pPr>
            <a:r>
              <a:rPr lang="en-US" sz="2600"/>
              <a:t>Finding fulfillment in having relationships with more than one person</a:t>
            </a:r>
            <a:endParaRPr sz="3600"/>
          </a:p>
          <a:p>
            <a:pPr indent="-279400" lvl="0" marL="228600" rtl="0" algn="l">
              <a:lnSpc>
                <a:spcPct val="80000"/>
              </a:lnSpc>
              <a:spcBef>
                <a:spcPts val="1000"/>
              </a:spcBef>
              <a:spcAft>
                <a:spcPts val="0"/>
              </a:spcAft>
              <a:buClr>
                <a:schemeClr val="dk1"/>
              </a:buClr>
              <a:buSzPts val="2600"/>
              <a:buChar char="•"/>
            </a:pPr>
            <a:r>
              <a:rPr lang="en-US" sz="2600"/>
              <a:t>ALL parties are FULLY KNOWING and CONSENTING; otherwise, that is simply cheating</a:t>
            </a:r>
            <a:endParaRPr sz="2500"/>
          </a:p>
        </p:txBody>
      </p:sp>
      <p:pic>
        <p:nvPicPr>
          <p:cNvPr id="263" name="Google Shape;263;p21"/>
          <p:cNvPicPr preferRelativeResize="0"/>
          <p:nvPr/>
        </p:nvPicPr>
        <p:blipFill rotWithShape="1">
          <a:blip r:embed="rId3">
            <a:alphaModFix/>
          </a:blip>
          <a:srcRect b="0" l="0" r="0" t="0"/>
          <a:stretch/>
        </p:blipFill>
        <p:spPr>
          <a:xfrm>
            <a:off x="5878849" y="0"/>
            <a:ext cx="6313150" cy="6858000"/>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pic>
        <p:nvPicPr>
          <p:cNvPr id="268" name="Google Shape;268;p22"/>
          <p:cNvPicPr preferRelativeResize="0"/>
          <p:nvPr/>
        </p:nvPicPr>
        <p:blipFill rotWithShape="1">
          <a:blip r:embed="rId3">
            <a:alphaModFix/>
          </a:blip>
          <a:srcRect b="0" l="0" r="0" t="0"/>
          <a:stretch/>
        </p:blipFill>
        <p:spPr>
          <a:xfrm>
            <a:off x="0" y="10"/>
            <a:ext cx="12192000" cy="6857990"/>
          </a:xfrm>
          <a:prstGeom prst="rect">
            <a:avLst/>
          </a:prstGeom>
          <a:noFill/>
          <a:ln>
            <a:noFill/>
          </a:ln>
        </p:spPr>
      </p:pic>
      <p:sp>
        <p:nvSpPr>
          <p:cNvPr id="269" name="Google Shape;269;p22"/>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0" name="Google Shape;270;p22"/>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Straight</a:t>
            </a:r>
            <a:endParaRPr/>
          </a:p>
        </p:txBody>
      </p:sp>
      <p:cxnSp>
        <p:nvCxnSpPr>
          <p:cNvPr id="271" name="Google Shape;271;p22"/>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272" name="Google Shape;272;p22"/>
          <p:cNvSpPr txBox="1"/>
          <p:nvPr>
            <p:ph idx="1" type="body"/>
          </p:nvPr>
        </p:nvSpPr>
        <p:spPr>
          <a:xfrm>
            <a:off x="515000" y="3417600"/>
            <a:ext cx="4593000" cy="3126900"/>
          </a:xfrm>
          <a:prstGeom prst="rect">
            <a:avLst/>
          </a:prstGeom>
          <a:noFill/>
          <a:ln>
            <a:noFill/>
          </a:ln>
        </p:spPr>
        <p:txBody>
          <a:bodyPr anchorCtr="0" anchor="ctr" bIns="45700" lIns="91425" spcFirstLastPara="1" rIns="91425" wrap="square" tIns="45700">
            <a:normAutofit fontScale="92500" lnSpcReduction="20000"/>
          </a:bodyPr>
          <a:lstStyle/>
          <a:p>
            <a:pPr indent="-247649" lvl="0" marL="228600" rtl="0" algn="l">
              <a:lnSpc>
                <a:spcPct val="90000"/>
              </a:lnSpc>
              <a:spcBef>
                <a:spcPts val="0"/>
              </a:spcBef>
              <a:spcAft>
                <a:spcPts val="0"/>
              </a:spcAft>
              <a:buClr>
                <a:schemeClr val="dk1"/>
              </a:buClr>
              <a:buSzPct val="100000"/>
              <a:buChar char="•"/>
            </a:pPr>
            <a:r>
              <a:rPr lang="en-US" sz="2124"/>
              <a:t>“Hetero” – different</a:t>
            </a:r>
            <a:endParaRPr sz="3124"/>
          </a:p>
          <a:p>
            <a:pPr indent="-247649" lvl="0" marL="228600" rtl="0" algn="l">
              <a:lnSpc>
                <a:spcPct val="90000"/>
              </a:lnSpc>
              <a:spcBef>
                <a:spcPts val="1000"/>
              </a:spcBef>
              <a:spcAft>
                <a:spcPts val="0"/>
              </a:spcAft>
              <a:buClr>
                <a:schemeClr val="dk1"/>
              </a:buClr>
              <a:buSzPct val="100000"/>
              <a:buChar char="•"/>
            </a:pPr>
            <a:r>
              <a:rPr lang="en-US" sz="2124"/>
              <a:t>Heterosexual is not a word that has been used to pathologize or otherize</a:t>
            </a:r>
            <a:endParaRPr sz="3124"/>
          </a:p>
          <a:p>
            <a:pPr indent="-247649" lvl="0" marL="228600" rtl="0" algn="l">
              <a:lnSpc>
                <a:spcPct val="90000"/>
              </a:lnSpc>
              <a:spcBef>
                <a:spcPts val="1000"/>
              </a:spcBef>
              <a:spcAft>
                <a:spcPts val="0"/>
              </a:spcAft>
              <a:buClr>
                <a:schemeClr val="dk1"/>
              </a:buClr>
              <a:buSzPct val="100000"/>
              <a:buChar char="•"/>
            </a:pPr>
            <a:r>
              <a:rPr lang="en-US" sz="2124"/>
              <a:t>Straight is not a slur</a:t>
            </a:r>
            <a:endParaRPr sz="3124"/>
          </a:p>
          <a:p>
            <a:pPr indent="-247649" lvl="0" marL="228600" rtl="0" algn="l">
              <a:lnSpc>
                <a:spcPct val="90000"/>
              </a:lnSpc>
              <a:spcBef>
                <a:spcPts val="1000"/>
              </a:spcBef>
              <a:spcAft>
                <a:spcPts val="0"/>
              </a:spcAft>
              <a:buClr>
                <a:schemeClr val="dk1"/>
              </a:buClr>
              <a:buSzPct val="100000"/>
              <a:buChar char="•"/>
            </a:pPr>
            <a:r>
              <a:rPr lang="en-US" sz="2124"/>
              <a:t>Also not included in LGBT+ acronyms</a:t>
            </a:r>
            <a:endParaRPr sz="3124"/>
          </a:p>
          <a:p>
            <a:pPr indent="-247649" lvl="0" marL="228600" rtl="0" algn="l">
              <a:lnSpc>
                <a:spcPct val="90000"/>
              </a:lnSpc>
              <a:spcBef>
                <a:spcPts val="1000"/>
              </a:spcBef>
              <a:spcAft>
                <a:spcPts val="0"/>
              </a:spcAft>
              <a:buClr>
                <a:schemeClr val="dk1"/>
              </a:buClr>
              <a:buSzPct val="100000"/>
              <a:buChar char="•"/>
            </a:pPr>
            <a:r>
              <a:rPr lang="en-US" sz="2124"/>
              <a:t>NOTE: </a:t>
            </a:r>
            <a:r>
              <a:rPr lang="en-US" sz="2124"/>
              <a:t>Trans people can be straight! A trans man who is attracted only to women (trans or cis) is a straight man; similarly, a trans woman who is only attracted to men (trans or cis) is straight.</a:t>
            </a:r>
            <a:endParaRPr sz="3124"/>
          </a:p>
          <a:p>
            <a:pPr indent="-122872" lvl="0" marL="22860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23"/>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Umbrella – includes multiple identities</a:t>
            </a:r>
            <a:endParaRPr/>
          </a:p>
        </p:txBody>
      </p:sp>
      <p:sp>
        <p:nvSpPr>
          <p:cNvPr id="278" name="Google Shape;278;p23"/>
          <p:cNvSpPr txBox="1"/>
          <p:nvPr>
            <p:ph idx="1" type="body"/>
          </p:nvPr>
        </p:nvSpPr>
        <p:spPr>
          <a:xfrm>
            <a:off x="655325" y="2175900"/>
            <a:ext cx="5223600" cy="4312800"/>
          </a:xfrm>
          <a:prstGeom prst="rect">
            <a:avLst/>
          </a:prstGeom>
          <a:noFill/>
          <a:ln>
            <a:noFill/>
          </a:ln>
        </p:spPr>
        <p:txBody>
          <a:bodyPr anchorCtr="0" anchor="t" bIns="45700" lIns="91425" spcFirstLastPara="1" rIns="91425" wrap="square" tIns="45700">
            <a:normAutofit/>
          </a:bodyPr>
          <a:lstStyle/>
          <a:p>
            <a:pPr indent="-234950" lvl="0" marL="228600" rtl="0" algn="l">
              <a:lnSpc>
                <a:spcPct val="90000"/>
              </a:lnSpc>
              <a:spcBef>
                <a:spcPts val="0"/>
              </a:spcBef>
              <a:spcAft>
                <a:spcPts val="0"/>
              </a:spcAft>
              <a:buClr>
                <a:schemeClr val="dk1"/>
              </a:buClr>
              <a:buSzPts val="1900"/>
              <a:buChar char="•"/>
            </a:pPr>
            <a:r>
              <a:rPr lang="en-US" sz="1900"/>
              <a:t>Trans – binary, nonbinary.</a:t>
            </a:r>
            <a:endParaRPr sz="2900"/>
          </a:p>
          <a:p>
            <a:pPr indent="-234950" lvl="0" marL="228600" rtl="0" algn="l">
              <a:lnSpc>
                <a:spcPct val="90000"/>
              </a:lnSpc>
              <a:spcBef>
                <a:spcPts val="1000"/>
              </a:spcBef>
              <a:spcAft>
                <a:spcPts val="0"/>
              </a:spcAft>
              <a:buClr>
                <a:schemeClr val="dk1"/>
              </a:buClr>
              <a:buSzPts val="1900"/>
              <a:buChar char="•"/>
            </a:pPr>
            <a:r>
              <a:rPr lang="en-US" sz="1900"/>
              <a:t>Nonbinary – including but not limited to genderfluid (gender changes), agender (having no gender), third-gender (a strong alignment outside of man or woman), etc</a:t>
            </a:r>
            <a:endParaRPr sz="1900"/>
          </a:p>
          <a:p>
            <a:pPr indent="-234950" lvl="0" marL="228600" rtl="0" algn="l">
              <a:lnSpc>
                <a:spcPct val="90000"/>
              </a:lnSpc>
              <a:spcBef>
                <a:spcPts val="1000"/>
              </a:spcBef>
              <a:spcAft>
                <a:spcPts val="0"/>
              </a:spcAft>
              <a:buClr>
                <a:schemeClr val="dk1"/>
              </a:buClr>
              <a:buSzPts val="1900"/>
              <a:buChar char="•"/>
            </a:pPr>
            <a:r>
              <a:rPr lang="en-US" sz="1900"/>
              <a:t>Ace/Ace-Spec – asexual (no sexual attraction), demisexual (sexual attraction forms only after deep attachment), greysexual (very very rare sexual attraction), etc</a:t>
            </a:r>
            <a:endParaRPr sz="1900"/>
          </a:p>
          <a:p>
            <a:pPr indent="-234950" lvl="1" marL="685800" rtl="0" algn="l">
              <a:lnSpc>
                <a:spcPct val="90000"/>
              </a:lnSpc>
              <a:spcBef>
                <a:spcPts val="1000"/>
              </a:spcBef>
              <a:spcAft>
                <a:spcPts val="0"/>
              </a:spcAft>
              <a:buSzPts val="1900"/>
              <a:buChar char="•"/>
            </a:pPr>
            <a:r>
              <a:rPr lang="en-US" sz="1900"/>
              <a:t>Aro/Aro-Spec covers similar sub-labels.</a:t>
            </a:r>
            <a:endParaRPr sz="1900"/>
          </a:p>
          <a:p>
            <a:pPr indent="-234950" lvl="0" marL="228600" rtl="0" algn="l">
              <a:lnSpc>
                <a:spcPct val="90000"/>
              </a:lnSpc>
              <a:spcBef>
                <a:spcPts val="1000"/>
              </a:spcBef>
              <a:spcAft>
                <a:spcPts val="0"/>
              </a:spcAft>
              <a:buClr>
                <a:schemeClr val="dk1"/>
              </a:buClr>
              <a:buSzPts val="1900"/>
              <a:buChar char="•"/>
            </a:pPr>
            <a:r>
              <a:rPr lang="en-US" sz="1900"/>
              <a:t>Bi – bisexual (attracted to multiple genders), pansexual (attracted to all genders), polysexual (attracted to more than one but expressly not all genders), etc</a:t>
            </a:r>
            <a:endParaRPr sz="1900"/>
          </a:p>
        </p:txBody>
      </p:sp>
      <p:pic>
        <p:nvPicPr>
          <p:cNvPr id="279" name="Google Shape;279;p23"/>
          <p:cNvPicPr preferRelativeResize="0"/>
          <p:nvPr/>
        </p:nvPicPr>
        <p:blipFill rotWithShape="1">
          <a:blip r:embed="rId3">
            <a:alphaModFix/>
          </a:blip>
          <a:srcRect b="0" l="0" r="0" t="0"/>
          <a:stretch/>
        </p:blipFill>
        <p:spPr>
          <a:xfrm>
            <a:off x="5878849" y="0"/>
            <a:ext cx="6313150" cy="6857999"/>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5" name="Google Shape;285;p24"/>
          <p:cNvSpPr txBox="1"/>
          <p:nvPr>
            <p:ph type="title"/>
          </p:nvPr>
        </p:nvSpPr>
        <p:spPr>
          <a:xfrm>
            <a:off x="640079" y="4526280"/>
            <a:ext cx="7410681" cy="1737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t>Resources</a:t>
            </a:r>
            <a:endParaRPr/>
          </a:p>
        </p:txBody>
      </p:sp>
      <p:sp>
        <p:nvSpPr>
          <p:cNvPr id="286" name="Google Shape;286;p24"/>
          <p:cNvSpPr txBox="1"/>
          <p:nvPr>
            <p:ph idx="1" type="body"/>
          </p:nvPr>
        </p:nvSpPr>
        <p:spPr>
          <a:xfrm>
            <a:off x="640075" y="427400"/>
            <a:ext cx="5676600" cy="3872700"/>
          </a:xfrm>
          <a:prstGeom prst="rect">
            <a:avLst/>
          </a:prstGeom>
          <a:noFill/>
          <a:ln>
            <a:noFill/>
          </a:ln>
        </p:spPr>
        <p:txBody>
          <a:bodyPr anchorCtr="0" anchor="ctr" bIns="45700" lIns="91425" spcFirstLastPara="1" rIns="91425" wrap="square" tIns="45700">
            <a:normAutofit lnSpcReduction="20000"/>
          </a:bodyPr>
          <a:lstStyle/>
          <a:p>
            <a:pPr indent="-254000" lvl="0" marL="228600" rtl="0" algn="l">
              <a:lnSpc>
                <a:spcPct val="90000"/>
              </a:lnSpc>
              <a:spcBef>
                <a:spcPts val="0"/>
              </a:spcBef>
              <a:spcAft>
                <a:spcPts val="0"/>
              </a:spcAft>
              <a:buClr>
                <a:schemeClr val="dk1"/>
              </a:buClr>
              <a:buSzPts val="2200"/>
              <a:buChar char="•"/>
            </a:pPr>
            <a:r>
              <a:rPr lang="en-US" sz="2200" u="sng">
                <a:solidFill>
                  <a:schemeClr val="hlink"/>
                </a:solidFill>
                <a:hlinkClick r:id="rId3"/>
              </a:rPr>
              <a:t>https://www.hrc.org/our-work/stories/the-journey-to-marriage-equality-in-the-united-states</a:t>
            </a:r>
            <a:endParaRPr sz="3200"/>
          </a:p>
          <a:p>
            <a:pPr indent="-254000" lvl="0" marL="228600" rtl="0" algn="l">
              <a:lnSpc>
                <a:spcPct val="90000"/>
              </a:lnSpc>
              <a:spcBef>
                <a:spcPts val="1000"/>
              </a:spcBef>
              <a:spcAft>
                <a:spcPts val="0"/>
              </a:spcAft>
              <a:buClr>
                <a:schemeClr val="dk1"/>
              </a:buClr>
              <a:buSzPts val="2200"/>
              <a:buChar char="•"/>
            </a:pPr>
            <a:r>
              <a:rPr lang="en-US" sz="2200" u="sng">
                <a:solidFill>
                  <a:schemeClr val="hlink"/>
                </a:solidFill>
                <a:hlinkClick r:id="rId4"/>
              </a:rPr>
              <a:t>https://www.glaad.org/reference/lgbtq</a:t>
            </a:r>
            <a:endParaRPr sz="2200"/>
          </a:p>
          <a:p>
            <a:pPr indent="-254000" lvl="0" marL="228600" rtl="0" algn="l">
              <a:lnSpc>
                <a:spcPct val="90000"/>
              </a:lnSpc>
              <a:spcBef>
                <a:spcPts val="1000"/>
              </a:spcBef>
              <a:spcAft>
                <a:spcPts val="0"/>
              </a:spcAft>
              <a:buClr>
                <a:schemeClr val="dk1"/>
              </a:buClr>
              <a:buSzPts val="2200"/>
              <a:buChar char="•"/>
            </a:pPr>
            <a:r>
              <a:rPr lang="en-US" sz="2200" u="sng">
                <a:solidFill>
                  <a:schemeClr val="hlink"/>
                </a:solidFill>
                <a:hlinkClick r:id="rId5"/>
              </a:rPr>
              <a:t>https://www.intersexequality.com/how-common-is-intersex-in-humans/</a:t>
            </a:r>
            <a:r>
              <a:rPr lang="en-US" sz="2200"/>
              <a:t> </a:t>
            </a:r>
            <a:endParaRPr sz="3200"/>
          </a:p>
          <a:p>
            <a:pPr indent="-254000" lvl="0" marL="228600" rtl="0" algn="l">
              <a:lnSpc>
                <a:spcPct val="90000"/>
              </a:lnSpc>
              <a:spcBef>
                <a:spcPts val="1000"/>
              </a:spcBef>
              <a:spcAft>
                <a:spcPts val="0"/>
              </a:spcAft>
              <a:buClr>
                <a:schemeClr val="dk1"/>
              </a:buClr>
              <a:buSzPts val="2200"/>
              <a:buChar char="•"/>
            </a:pPr>
            <a:r>
              <a:rPr lang="en-US" sz="2200" u="sng">
                <a:solidFill>
                  <a:schemeClr val="hlink"/>
                </a:solidFill>
                <a:hlinkClick r:id="rId6"/>
              </a:rPr>
              <a:t>http://download.elca.org/ELCA%20Resource%20Repository/FAITH_SEXISM_JUSTICE_Conversations_toward_a_Social_Statement.pdf?_ga=2.101634502.699408884.1570846810-1892126616.1570846810</a:t>
            </a:r>
            <a:r>
              <a:rPr lang="en-US" sz="2200"/>
              <a:t> </a:t>
            </a:r>
            <a:endParaRPr sz="2200"/>
          </a:p>
          <a:p>
            <a:pPr indent="-254000" lvl="0" marL="228600" rtl="0" algn="l">
              <a:lnSpc>
                <a:spcPct val="90000"/>
              </a:lnSpc>
              <a:spcBef>
                <a:spcPts val="1000"/>
              </a:spcBef>
              <a:spcAft>
                <a:spcPts val="0"/>
              </a:spcAft>
              <a:buSzPts val="2200"/>
              <a:buChar char="•"/>
            </a:pPr>
            <a:r>
              <a:rPr lang="en-US" sz="2200"/>
              <a:t>Polysecure - Jessica Fern</a:t>
            </a:r>
            <a:endParaRPr sz="2200"/>
          </a:p>
          <a:p>
            <a:pPr indent="-254000" lvl="0" marL="228600" rtl="0" algn="l">
              <a:lnSpc>
                <a:spcPct val="90000"/>
              </a:lnSpc>
              <a:spcBef>
                <a:spcPts val="1000"/>
              </a:spcBef>
              <a:spcAft>
                <a:spcPts val="0"/>
              </a:spcAft>
              <a:buSzPts val="2200"/>
              <a:buChar char="•"/>
            </a:pPr>
            <a:r>
              <a:rPr lang="en-US" sz="2200"/>
              <a:t>More than Two - Franklin Vaux, Eve Rickert</a:t>
            </a:r>
            <a:endParaRPr sz="2200"/>
          </a:p>
          <a:p>
            <a:pPr indent="-114300" lvl="0" marL="228600" rtl="0" algn="l">
              <a:lnSpc>
                <a:spcPct val="90000"/>
              </a:lnSpc>
              <a:spcBef>
                <a:spcPts val="1000"/>
              </a:spcBef>
              <a:spcAft>
                <a:spcPts val="0"/>
              </a:spcAft>
              <a:buClr>
                <a:schemeClr val="dk1"/>
              </a:buClr>
              <a:buSzPts val="1800"/>
              <a:buNone/>
            </a:pPr>
            <a:r>
              <a:t/>
            </a:r>
            <a:endParaRPr sz="1800"/>
          </a:p>
        </p:txBody>
      </p:sp>
      <p:sp>
        <p:nvSpPr>
          <p:cNvPr id="287" name="Google Shape;287;p24"/>
          <p:cNvSpPr/>
          <p:nvPr/>
        </p:nvSpPr>
        <p:spPr>
          <a:xfrm>
            <a:off x="6492113" y="0"/>
            <a:ext cx="5699887" cy="4059244"/>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88" name="Google Shape;288;p24"/>
          <p:cNvCxnSpPr/>
          <p:nvPr/>
        </p:nvCxnSpPr>
        <p:spPr>
          <a:xfrm rot="10800000">
            <a:off x="1508760" y="3431556"/>
            <a:ext cx="0" cy="1737360"/>
          </a:xfrm>
          <a:prstGeom prst="straightConnector1">
            <a:avLst/>
          </a:prstGeom>
          <a:noFill/>
          <a:ln cap="sq" cmpd="sng" w="19050">
            <a:solidFill>
              <a:schemeClr val="dk1"/>
            </a:solidFill>
            <a:prstDash val="solid"/>
            <a:miter lim="800000"/>
            <a:headEnd len="sm" w="sm" type="none"/>
            <a:tailEnd len="sm" w="sm" type="none"/>
          </a:ln>
        </p:spPr>
      </p:cxnSp>
      <p:sp>
        <p:nvSpPr>
          <p:cNvPr id="289" name="Google Shape;289;p24"/>
          <p:cNvSpPr/>
          <p:nvPr/>
        </p:nvSpPr>
        <p:spPr>
          <a:xfrm>
            <a:off x="8732897" y="5004581"/>
            <a:ext cx="962395" cy="96239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0" name="Google Shape;290;p24"/>
          <p:cNvSpPr/>
          <p:nvPr/>
        </p:nvSpPr>
        <p:spPr>
          <a:xfrm>
            <a:off x="10463725" y="4865965"/>
            <a:ext cx="293695" cy="2936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 name="Google Shape;108;p3"/>
          <p:cNvSpPr txBox="1"/>
          <p:nvPr>
            <p:ph type="title"/>
          </p:nvPr>
        </p:nvSpPr>
        <p:spPr>
          <a:xfrm>
            <a:off x="838199" y="4525347"/>
            <a:ext cx="6801321" cy="17373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solidFill>
                  <a:schemeClr val="dk1"/>
                </a:solidFill>
                <a:latin typeface="Calibri"/>
                <a:ea typeface="Calibri"/>
                <a:cs typeface="Calibri"/>
                <a:sym typeface="Calibri"/>
              </a:rPr>
              <a:t>Let’s get into the alphabet soup:</a:t>
            </a:r>
            <a:endParaRPr/>
          </a:p>
        </p:txBody>
      </p:sp>
      <p:sp>
        <p:nvSpPr>
          <p:cNvPr id="109" name="Google Shape;109;p3"/>
          <p:cNvSpPr txBox="1"/>
          <p:nvPr>
            <p:ph idx="1" type="body"/>
          </p:nvPr>
        </p:nvSpPr>
        <p:spPr>
          <a:xfrm>
            <a:off x="7961258" y="4525347"/>
            <a:ext cx="3258675" cy="1737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solidFill>
                  <a:schemeClr val="dk1"/>
                </a:solidFill>
                <a:latin typeface="Calibri"/>
                <a:ea typeface="Calibri"/>
                <a:cs typeface="Calibri"/>
                <a:sym typeface="Calibri"/>
              </a:rPr>
              <a:t>In order of appearance, and some more information to follow!</a:t>
            </a:r>
            <a:endParaRPr/>
          </a:p>
        </p:txBody>
      </p:sp>
      <p:sp>
        <p:nvSpPr>
          <p:cNvPr id="110" name="Google Shape;110;p3"/>
          <p:cNvSpPr/>
          <p:nvPr/>
        </p:nvSpPr>
        <p:spPr>
          <a:xfrm>
            <a:off x="588567" y="620480"/>
            <a:ext cx="2243800" cy="224379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 name="Google Shape;111;p3"/>
          <p:cNvSpPr/>
          <p:nvPr/>
        </p:nvSpPr>
        <p:spPr>
          <a:xfrm>
            <a:off x="3395001" y="2466604"/>
            <a:ext cx="962395" cy="9623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 name="Google Shape;112;p3"/>
          <p:cNvSpPr/>
          <p:nvPr/>
        </p:nvSpPr>
        <p:spPr>
          <a:xfrm>
            <a:off x="5125829" y="2327988"/>
            <a:ext cx="293695" cy="29369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 name="Google Shape;113;p3"/>
          <p:cNvSpPr/>
          <p:nvPr/>
        </p:nvSpPr>
        <p:spPr>
          <a:xfrm>
            <a:off x="6492113" y="0"/>
            <a:ext cx="5699887" cy="4059244"/>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14" name="Google Shape;114;p3"/>
          <p:cNvCxnSpPr/>
          <p:nvPr/>
        </p:nvCxnSpPr>
        <p:spPr>
          <a:xfrm>
            <a:off x="7800392" y="4525347"/>
            <a:ext cx="0" cy="1737360"/>
          </a:xfrm>
          <a:prstGeom prst="straightConnector1">
            <a:avLst/>
          </a:prstGeom>
          <a:noFill/>
          <a:ln cap="sq" cmpd="sng" w="19050">
            <a:solidFill>
              <a:schemeClr val="dk1"/>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b="0" l="0" r="0" t="0"/>
          <a:stretch/>
        </p:blipFill>
        <p:spPr>
          <a:xfrm>
            <a:off x="0" y="10"/>
            <a:ext cx="12192000" cy="6857990"/>
          </a:xfrm>
          <a:prstGeom prst="rect">
            <a:avLst/>
          </a:prstGeom>
          <a:noFill/>
          <a:ln>
            <a:noFill/>
          </a:ln>
        </p:spPr>
      </p:pic>
      <p:sp>
        <p:nvSpPr>
          <p:cNvPr id="120" name="Google Shape;120;p4"/>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1" name="Google Shape;121;p4"/>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Lesbian</a:t>
            </a:r>
            <a:endParaRPr/>
          </a:p>
        </p:txBody>
      </p:sp>
      <p:cxnSp>
        <p:nvCxnSpPr>
          <p:cNvPr id="122" name="Google Shape;122;p4"/>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23" name="Google Shape;123;p4"/>
          <p:cNvSpPr txBox="1"/>
          <p:nvPr>
            <p:ph idx="1" type="body"/>
          </p:nvPr>
        </p:nvSpPr>
        <p:spPr>
          <a:xfrm>
            <a:off x="525525" y="3256700"/>
            <a:ext cx="4593000" cy="30768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A woman who is attracted to women (or “WLW,” short for “women who love women”); INCLUSIVE of trans women and nonbinary folx</a:t>
            </a:r>
            <a:endParaRPr/>
          </a:p>
          <a:p>
            <a:pPr indent="-228600" lvl="0" marL="228600" rtl="0" algn="l">
              <a:lnSpc>
                <a:spcPct val="90000"/>
              </a:lnSpc>
              <a:spcBef>
                <a:spcPts val="1000"/>
              </a:spcBef>
              <a:spcAft>
                <a:spcPts val="0"/>
              </a:spcAft>
              <a:buClr>
                <a:schemeClr val="dk1"/>
              </a:buClr>
              <a:buSzPts val="1800"/>
              <a:buChar char="•"/>
            </a:pPr>
            <a:r>
              <a:rPr lang="en-US" sz="1800"/>
              <a:t>Reference to the Island of Lesbos, where poet Sappho wrote romantical poetry about women</a:t>
            </a:r>
            <a:endParaRPr/>
          </a:p>
          <a:p>
            <a:pPr indent="-228600" lvl="0" marL="228600" rtl="0" algn="l">
              <a:lnSpc>
                <a:spcPct val="90000"/>
              </a:lnSpc>
              <a:spcBef>
                <a:spcPts val="1000"/>
              </a:spcBef>
              <a:spcAft>
                <a:spcPts val="0"/>
              </a:spcAft>
              <a:buClr>
                <a:schemeClr val="dk1"/>
              </a:buClr>
              <a:buSzPts val="1800"/>
              <a:buChar char="•"/>
            </a:pPr>
            <a:r>
              <a:rPr lang="en-US" sz="1800"/>
              <a:t>Word was popularized in the mid-20</a:t>
            </a:r>
            <a:r>
              <a:rPr baseline="30000" lang="en-US" sz="1800"/>
              <a:t>th</a:t>
            </a:r>
            <a:r>
              <a:rPr lang="en-US" sz="1800"/>
              <a:t> century to distinguish the experience of WLW from the experience of MLM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5"/>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Gay</a:t>
            </a:r>
            <a:endParaRPr/>
          </a:p>
        </p:txBody>
      </p:sp>
      <p:sp>
        <p:nvSpPr>
          <p:cNvPr id="129" name="Google Shape;129;p5"/>
          <p:cNvSpPr txBox="1"/>
          <p:nvPr>
            <p:ph idx="1" type="body"/>
          </p:nvPr>
        </p:nvSpPr>
        <p:spPr>
          <a:xfrm>
            <a:off x="655321" y="2575034"/>
            <a:ext cx="5120113" cy="346222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2200"/>
              <a:buChar char="•"/>
            </a:pPr>
            <a:r>
              <a:rPr lang="en-US" sz="2200"/>
              <a:t>Word developed in reference to men who are attracted to men (“MLM,” short for “men who love men”)</a:t>
            </a:r>
            <a:endParaRPr sz="3200"/>
          </a:p>
          <a:p>
            <a:pPr indent="-254000" lvl="0" marL="228600" rtl="0" algn="l">
              <a:lnSpc>
                <a:spcPct val="90000"/>
              </a:lnSpc>
              <a:spcBef>
                <a:spcPts val="1000"/>
              </a:spcBef>
              <a:spcAft>
                <a:spcPts val="0"/>
              </a:spcAft>
              <a:buClr>
                <a:schemeClr val="dk1"/>
              </a:buClr>
              <a:buSzPts val="2200"/>
              <a:buChar char="•"/>
            </a:pPr>
            <a:r>
              <a:rPr lang="en-US" sz="2200"/>
              <a:t>Became shorthand for all LGBT+ folx</a:t>
            </a:r>
            <a:endParaRPr sz="2200"/>
          </a:p>
          <a:p>
            <a:pPr indent="-254000" lvl="0" marL="228600" rtl="0" algn="l">
              <a:lnSpc>
                <a:spcPct val="90000"/>
              </a:lnSpc>
              <a:spcBef>
                <a:spcPts val="1000"/>
              </a:spcBef>
              <a:spcAft>
                <a:spcPts val="0"/>
              </a:spcAft>
              <a:buClr>
                <a:schemeClr val="dk1"/>
              </a:buClr>
              <a:buSzPts val="2200"/>
              <a:buChar char="•"/>
            </a:pPr>
            <a:r>
              <a:rPr lang="en-US" sz="2200"/>
              <a:t>NOTE: “Gay” is often preferred to “homosexual” because “homosexual” has come to be remembered as pathologizing same-sex attraction; however, it is still preferred by some.</a:t>
            </a:r>
            <a:endParaRPr sz="3200"/>
          </a:p>
          <a:p>
            <a:pPr indent="-114300" lvl="0" marL="228600" rtl="0" algn="l">
              <a:lnSpc>
                <a:spcPct val="90000"/>
              </a:lnSpc>
              <a:spcBef>
                <a:spcPts val="1000"/>
              </a:spcBef>
              <a:spcAft>
                <a:spcPts val="0"/>
              </a:spcAft>
              <a:buClr>
                <a:schemeClr val="dk1"/>
              </a:buClr>
              <a:buSzPts val="1800"/>
              <a:buNone/>
            </a:pPr>
            <a:r>
              <a:t/>
            </a:r>
            <a:endParaRPr sz="1800"/>
          </a:p>
        </p:txBody>
      </p:sp>
      <p:pic>
        <p:nvPicPr>
          <p:cNvPr id="130" name="Google Shape;130;p5"/>
          <p:cNvPicPr preferRelativeResize="0"/>
          <p:nvPr/>
        </p:nvPicPr>
        <p:blipFill rotWithShape="1">
          <a:blip r:embed="rId3">
            <a:alphaModFix/>
          </a:blip>
          <a:srcRect b="-1" l="18783" r="19769"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0" l="2835" r="3831" t="0"/>
          <a:stretch/>
        </p:blipFill>
        <p:spPr>
          <a:xfrm>
            <a:off x="-1" y="10"/>
            <a:ext cx="12192000" cy="6857990"/>
          </a:xfrm>
          <a:prstGeom prst="rect">
            <a:avLst/>
          </a:prstGeom>
          <a:noFill/>
          <a:ln>
            <a:noFill/>
          </a:ln>
        </p:spPr>
      </p:pic>
      <p:sp>
        <p:nvSpPr>
          <p:cNvPr id="136" name="Google Shape;136;p6"/>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7" name="Google Shape;137;p6"/>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Bisexual</a:t>
            </a:r>
            <a:endParaRPr/>
          </a:p>
        </p:txBody>
      </p:sp>
      <p:cxnSp>
        <p:nvCxnSpPr>
          <p:cNvPr id="138" name="Google Shape;138;p6"/>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39" name="Google Shape;139;p6"/>
          <p:cNvSpPr txBox="1"/>
          <p:nvPr>
            <p:ph idx="1" type="body"/>
          </p:nvPr>
        </p:nvSpPr>
        <p:spPr>
          <a:xfrm>
            <a:off x="515005" y="3601297"/>
            <a:ext cx="4593021" cy="2619839"/>
          </a:xfrm>
          <a:prstGeom prst="rect">
            <a:avLst/>
          </a:prstGeom>
          <a:noFill/>
          <a:ln>
            <a:noFill/>
          </a:ln>
        </p:spPr>
        <p:txBody>
          <a:bodyPr anchorCtr="0" anchor="ctr" bIns="45700" lIns="91425" spcFirstLastPara="1" rIns="91425" wrap="square" tIns="45700">
            <a:normAutofit fontScale="85000" lnSpcReduction="20000"/>
          </a:bodyPr>
          <a:lstStyle/>
          <a:p>
            <a:pPr indent="-235310" lvl="0" marL="228600" rtl="0" algn="l">
              <a:lnSpc>
                <a:spcPct val="90000"/>
              </a:lnSpc>
              <a:spcBef>
                <a:spcPts val="0"/>
              </a:spcBef>
              <a:spcAft>
                <a:spcPts val="0"/>
              </a:spcAft>
              <a:buClr>
                <a:schemeClr val="dk1"/>
              </a:buClr>
              <a:buSzPct val="100000"/>
              <a:buChar char="•"/>
            </a:pPr>
            <a:r>
              <a:rPr lang="en-US" sz="2241"/>
              <a:t>“Bi” – two</a:t>
            </a:r>
            <a:endParaRPr sz="3241"/>
          </a:p>
          <a:p>
            <a:pPr indent="-235310" lvl="0" marL="228600" rtl="0" algn="l">
              <a:lnSpc>
                <a:spcPct val="90000"/>
              </a:lnSpc>
              <a:spcBef>
                <a:spcPts val="1000"/>
              </a:spcBef>
              <a:spcAft>
                <a:spcPts val="0"/>
              </a:spcAft>
              <a:buClr>
                <a:schemeClr val="dk1"/>
              </a:buClr>
              <a:buSzPct val="100000"/>
              <a:buChar char="•"/>
            </a:pPr>
            <a:r>
              <a:rPr lang="en-US" sz="2241"/>
              <a:t>NOTE: Bisexuality does not imply that there are only two genders, or that a bisexual person can only be attracted to two genders</a:t>
            </a:r>
            <a:endParaRPr sz="3241"/>
          </a:p>
          <a:p>
            <a:pPr indent="-235310" lvl="0" marL="228600" rtl="0" algn="l">
              <a:lnSpc>
                <a:spcPct val="90000"/>
              </a:lnSpc>
              <a:spcBef>
                <a:spcPts val="1000"/>
              </a:spcBef>
              <a:spcAft>
                <a:spcPts val="0"/>
              </a:spcAft>
              <a:buClr>
                <a:schemeClr val="dk1"/>
              </a:buClr>
              <a:buSzPct val="100000"/>
              <a:buChar char="•"/>
            </a:pPr>
            <a:r>
              <a:rPr lang="en-US" sz="2241"/>
              <a:t>The Bisexual Manifesto was written in 1990, affirming that bisexuality means attraction to more than one gender</a:t>
            </a:r>
            <a:endParaRPr sz="3241"/>
          </a:p>
          <a:p>
            <a:pPr indent="-235310" lvl="0" marL="228600" rtl="0" algn="l">
              <a:lnSpc>
                <a:spcPct val="90000"/>
              </a:lnSpc>
              <a:spcBef>
                <a:spcPts val="1000"/>
              </a:spcBef>
              <a:spcAft>
                <a:spcPts val="0"/>
              </a:spcAft>
              <a:buClr>
                <a:schemeClr val="dk1"/>
              </a:buClr>
              <a:buSzPct val="100000"/>
              <a:buChar char="•"/>
            </a:pPr>
            <a:r>
              <a:rPr lang="en-US" sz="2241"/>
              <a:t>Personal definitions may differ slightly</a:t>
            </a:r>
            <a:endParaRPr sz="3241"/>
          </a:p>
          <a:p>
            <a:pPr indent="-114300" lvl="0" marL="22860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7"/>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Transgender</a:t>
            </a:r>
            <a:endParaRPr/>
          </a:p>
        </p:txBody>
      </p:sp>
      <p:sp>
        <p:nvSpPr>
          <p:cNvPr id="145" name="Google Shape;145;p7"/>
          <p:cNvSpPr txBox="1"/>
          <p:nvPr>
            <p:ph idx="1" type="body"/>
          </p:nvPr>
        </p:nvSpPr>
        <p:spPr>
          <a:xfrm>
            <a:off x="655321" y="2362199"/>
            <a:ext cx="5120113" cy="3848101"/>
          </a:xfrm>
          <a:prstGeom prst="rect">
            <a:avLst/>
          </a:prstGeom>
          <a:noFill/>
          <a:ln>
            <a:noFill/>
          </a:ln>
        </p:spPr>
        <p:txBody>
          <a:bodyPr anchorCtr="0" anchor="t" bIns="45700" lIns="91425" spcFirstLastPara="1" rIns="91425" wrap="square" tIns="45700">
            <a:noAutofit/>
          </a:bodyPr>
          <a:lstStyle/>
          <a:p>
            <a:pPr indent="-247495" lvl="0" marL="228600" rtl="0" algn="l">
              <a:lnSpc>
                <a:spcPct val="70000"/>
              </a:lnSpc>
              <a:spcBef>
                <a:spcPts val="0"/>
              </a:spcBef>
              <a:spcAft>
                <a:spcPts val="0"/>
              </a:spcAft>
              <a:buClr>
                <a:schemeClr val="dk1"/>
              </a:buClr>
              <a:buSzPts val="2098"/>
              <a:buChar char="•"/>
            </a:pPr>
            <a:r>
              <a:rPr lang="en-US" sz="2097"/>
              <a:t>“Trans” – across, beyond, through</a:t>
            </a:r>
            <a:endParaRPr sz="2947"/>
          </a:p>
          <a:p>
            <a:pPr indent="-247495" lvl="0" marL="228600" rtl="0" algn="l">
              <a:lnSpc>
                <a:spcPct val="70000"/>
              </a:lnSpc>
              <a:spcBef>
                <a:spcPts val="1000"/>
              </a:spcBef>
              <a:spcAft>
                <a:spcPts val="0"/>
              </a:spcAft>
              <a:buClr>
                <a:schemeClr val="dk1"/>
              </a:buClr>
              <a:buSzPts val="2098"/>
              <a:buChar char="•"/>
            </a:pPr>
            <a:r>
              <a:rPr lang="en-US" sz="2097"/>
              <a:t>A person whose gender does not match the one assigned at birth</a:t>
            </a:r>
            <a:endParaRPr sz="2947"/>
          </a:p>
          <a:p>
            <a:pPr indent="-247495" lvl="0" marL="228600" rtl="0" algn="l">
              <a:lnSpc>
                <a:spcPct val="70000"/>
              </a:lnSpc>
              <a:spcBef>
                <a:spcPts val="1000"/>
              </a:spcBef>
              <a:spcAft>
                <a:spcPts val="0"/>
              </a:spcAft>
              <a:buClr>
                <a:schemeClr val="dk1"/>
              </a:buClr>
              <a:buSzPts val="2098"/>
              <a:buChar char="•"/>
            </a:pPr>
            <a:r>
              <a:rPr lang="en-US" sz="2097"/>
              <a:t>There are binary and nonbinary transgender people</a:t>
            </a:r>
            <a:endParaRPr sz="2947"/>
          </a:p>
          <a:p>
            <a:pPr indent="-247495" lvl="0" marL="228600" rtl="0" algn="l">
              <a:lnSpc>
                <a:spcPct val="70000"/>
              </a:lnSpc>
              <a:spcBef>
                <a:spcPts val="1000"/>
              </a:spcBef>
              <a:spcAft>
                <a:spcPts val="0"/>
              </a:spcAft>
              <a:buClr>
                <a:schemeClr val="dk1"/>
              </a:buClr>
              <a:buSzPts val="2098"/>
              <a:buChar char="•"/>
            </a:pPr>
            <a:r>
              <a:rPr lang="en-US" sz="2097"/>
              <a:t>“Dysphoria” – anxiety, depression, “wrongness,” incongruence</a:t>
            </a:r>
            <a:endParaRPr sz="2947"/>
          </a:p>
          <a:p>
            <a:pPr indent="-247495" lvl="0" marL="228600" rtl="0" algn="l">
              <a:lnSpc>
                <a:spcPct val="70000"/>
              </a:lnSpc>
              <a:spcBef>
                <a:spcPts val="1000"/>
              </a:spcBef>
              <a:spcAft>
                <a:spcPts val="0"/>
              </a:spcAft>
              <a:buClr>
                <a:schemeClr val="dk1"/>
              </a:buClr>
              <a:buSzPts val="2098"/>
              <a:buChar char="•"/>
            </a:pPr>
            <a:r>
              <a:rPr lang="en-US" sz="2097"/>
              <a:t>“Euphoria” – feeling of rightness, wholeness</a:t>
            </a:r>
            <a:endParaRPr sz="2947"/>
          </a:p>
          <a:p>
            <a:pPr indent="-247495" lvl="0" marL="228600" rtl="0" algn="l">
              <a:lnSpc>
                <a:spcPct val="70000"/>
              </a:lnSpc>
              <a:spcBef>
                <a:spcPts val="1000"/>
              </a:spcBef>
              <a:spcAft>
                <a:spcPts val="0"/>
              </a:spcAft>
              <a:buClr>
                <a:schemeClr val="dk1"/>
              </a:buClr>
              <a:buSzPts val="2098"/>
              <a:buChar char="•"/>
            </a:pPr>
            <a:r>
              <a:rPr lang="en-US" sz="2097"/>
              <a:t>“Transgenders,” “Transgendereds” – not a thing</a:t>
            </a:r>
            <a:endParaRPr sz="2947"/>
          </a:p>
          <a:p>
            <a:pPr indent="-247495" lvl="0" marL="228600" rtl="0" algn="l">
              <a:lnSpc>
                <a:spcPct val="70000"/>
              </a:lnSpc>
              <a:spcBef>
                <a:spcPts val="1000"/>
              </a:spcBef>
              <a:spcAft>
                <a:spcPts val="0"/>
              </a:spcAft>
              <a:buClr>
                <a:schemeClr val="dk1"/>
              </a:buClr>
              <a:buSzPts val="2098"/>
              <a:buChar char="•"/>
            </a:pPr>
            <a:r>
              <a:rPr lang="en-US" sz="2097"/>
              <a:t>“Transsexual” – outdated and considered by many to be offensive, but there are those who do use transsexual.</a:t>
            </a:r>
            <a:endParaRPr sz="2947"/>
          </a:p>
          <a:p>
            <a:pPr indent="-114300" lvl="0" marL="228600" rtl="0" algn="l">
              <a:lnSpc>
                <a:spcPct val="70000"/>
              </a:lnSpc>
              <a:spcBef>
                <a:spcPts val="1000"/>
              </a:spcBef>
              <a:spcAft>
                <a:spcPts val="0"/>
              </a:spcAft>
              <a:buClr>
                <a:schemeClr val="dk1"/>
              </a:buClr>
              <a:buSzPts val="1530"/>
              <a:buNone/>
            </a:pPr>
            <a:r>
              <a:t/>
            </a:r>
            <a:endParaRPr sz="1530"/>
          </a:p>
        </p:txBody>
      </p:sp>
      <p:pic>
        <p:nvPicPr>
          <p:cNvPr id="146" name="Google Shape;146;p7"/>
          <p:cNvPicPr preferRelativeResize="0"/>
          <p:nvPr/>
        </p:nvPicPr>
        <p:blipFill rotWithShape="1">
          <a:blip r:embed="rId3">
            <a:alphaModFix/>
          </a:blip>
          <a:srcRect b="0" l="21983" r="22784"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0" r="0" t="0"/>
          <a:stretch/>
        </p:blipFill>
        <p:spPr>
          <a:xfrm>
            <a:off x="1" y="10"/>
            <a:ext cx="12191999" cy="6857990"/>
          </a:xfrm>
          <a:prstGeom prst="rect">
            <a:avLst/>
          </a:prstGeom>
          <a:noFill/>
          <a:ln>
            <a:noFill/>
          </a:ln>
        </p:spPr>
      </p:pic>
      <p:sp>
        <p:nvSpPr>
          <p:cNvPr id="152" name="Google Shape;152;p8"/>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53" name="Google Shape;153;p8"/>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Queer</a:t>
            </a:r>
            <a:endParaRPr/>
          </a:p>
        </p:txBody>
      </p:sp>
      <p:cxnSp>
        <p:nvCxnSpPr>
          <p:cNvPr id="154" name="Google Shape;154;p8"/>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55" name="Google Shape;155;p8"/>
          <p:cNvSpPr txBox="1"/>
          <p:nvPr>
            <p:ph idx="1" type="body"/>
          </p:nvPr>
        </p:nvSpPr>
        <p:spPr>
          <a:xfrm>
            <a:off x="525525" y="3337150"/>
            <a:ext cx="4784700" cy="3171300"/>
          </a:xfrm>
          <a:prstGeom prst="rect">
            <a:avLst/>
          </a:prstGeom>
          <a:noFill/>
          <a:ln>
            <a:noFill/>
          </a:ln>
        </p:spPr>
        <p:txBody>
          <a:bodyPr anchorCtr="0" anchor="ctr" bIns="45700" lIns="91425" spcFirstLastPara="1" rIns="91425" wrap="square" tIns="45700">
            <a:normAutofit/>
          </a:bodyPr>
          <a:lstStyle/>
          <a:p>
            <a:pPr indent="-266700" lvl="0" marL="228600" rtl="0" algn="l">
              <a:lnSpc>
                <a:spcPct val="90000"/>
              </a:lnSpc>
              <a:spcBef>
                <a:spcPts val="0"/>
              </a:spcBef>
              <a:spcAft>
                <a:spcPts val="0"/>
              </a:spcAft>
              <a:buClr>
                <a:schemeClr val="dk1"/>
              </a:buClr>
              <a:buSzPts val="2400"/>
              <a:buChar char="•"/>
            </a:pPr>
            <a:r>
              <a:rPr lang="en-US" sz="2400"/>
              <a:t>Common referential word in academic sphere</a:t>
            </a:r>
            <a:endParaRPr sz="3400"/>
          </a:p>
          <a:p>
            <a:pPr indent="-266700" lvl="0" marL="228600" rtl="0" algn="l">
              <a:lnSpc>
                <a:spcPct val="90000"/>
              </a:lnSpc>
              <a:spcBef>
                <a:spcPts val="1000"/>
              </a:spcBef>
              <a:spcAft>
                <a:spcPts val="0"/>
              </a:spcAft>
              <a:buClr>
                <a:schemeClr val="dk1"/>
              </a:buClr>
              <a:buSzPts val="2400"/>
              <a:buChar char="•"/>
            </a:pPr>
            <a:r>
              <a:rPr lang="en-US" sz="2400"/>
              <a:t>Used by many people who for one reason or another do not wish to specify</a:t>
            </a:r>
            <a:endParaRPr sz="3400"/>
          </a:p>
          <a:p>
            <a:pPr indent="-266700" lvl="0" marL="228600" rtl="0" algn="l">
              <a:lnSpc>
                <a:spcPct val="90000"/>
              </a:lnSpc>
              <a:spcBef>
                <a:spcPts val="1000"/>
              </a:spcBef>
              <a:spcAft>
                <a:spcPts val="0"/>
              </a:spcAft>
              <a:buClr>
                <a:schemeClr val="dk1"/>
              </a:buClr>
              <a:buSzPts val="2400"/>
              <a:buChar char="•"/>
            </a:pPr>
            <a:r>
              <a:rPr lang="en-US" sz="2400"/>
              <a:t>A general term meaning “not straight” or “not cisgender”</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9"/>
          <p:cNvSpPr txBox="1"/>
          <p:nvPr>
            <p:ph type="title"/>
          </p:nvPr>
        </p:nvSpPr>
        <p:spPr>
          <a:xfrm>
            <a:off x="655320" y="365125"/>
            <a:ext cx="5120114" cy="16927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Questioning</a:t>
            </a:r>
            <a:endParaRPr/>
          </a:p>
        </p:txBody>
      </p:sp>
      <p:sp>
        <p:nvSpPr>
          <p:cNvPr id="161" name="Google Shape;161;p9"/>
          <p:cNvSpPr txBox="1"/>
          <p:nvPr>
            <p:ph idx="1" type="body"/>
          </p:nvPr>
        </p:nvSpPr>
        <p:spPr>
          <a:xfrm>
            <a:off x="655321" y="2575034"/>
            <a:ext cx="5120113" cy="3462228"/>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Clr>
                <a:schemeClr val="dk1"/>
              </a:buClr>
              <a:buSzPts val="2000"/>
              <a:buChar char="•"/>
            </a:pPr>
            <a:r>
              <a:rPr lang="en-US" sz="2000"/>
              <a:t>Being uncertain of whether a label fits</a:t>
            </a:r>
            <a:endParaRPr sz="3000"/>
          </a:p>
          <a:p>
            <a:pPr indent="-241300" lvl="0" marL="228600" rtl="0" algn="l">
              <a:lnSpc>
                <a:spcPct val="90000"/>
              </a:lnSpc>
              <a:spcBef>
                <a:spcPts val="1000"/>
              </a:spcBef>
              <a:spcAft>
                <a:spcPts val="0"/>
              </a:spcAft>
              <a:buClr>
                <a:schemeClr val="dk1"/>
              </a:buClr>
              <a:buSzPts val="2000"/>
              <a:buChar char="•"/>
            </a:pPr>
            <a:r>
              <a:rPr lang="en-US" sz="2000"/>
              <a:t>Not always talked about in a positive light – this is not helpful.</a:t>
            </a:r>
            <a:endParaRPr sz="3000"/>
          </a:p>
          <a:p>
            <a:pPr indent="-241300" lvl="0" marL="228600" rtl="0" algn="l">
              <a:lnSpc>
                <a:spcPct val="90000"/>
              </a:lnSpc>
              <a:spcBef>
                <a:spcPts val="1000"/>
              </a:spcBef>
              <a:spcAft>
                <a:spcPts val="0"/>
              </a:spcAft>
              <a:buClr>
                <a:schemeClr val="dk1"/>
              </a:buClr>
              <a:buSzPts val="2000"/>
              <a:buChar char="•"/>
            </a:pPr>
            <a:r>
              <a:rPr lang="en-US" sz="2000"/>
              <a:t>Questioning is totally okay! If you are unsure, you explore what feels most comfortable for you, and you may find that another label fits better than you ever could have known; otherwise, you learn that you were right the first time and have simply gained a different appreciation for the experiences of others. :)</a:t>
            </a:r>
            <a:endParaRPr sz="2000"/>
          </a:p>
          <a:p>
            <a:pPr indent="-114300" lvl="0" marL="228600" rtl="0" algn="l">
              <a:lnSpc>
                <a:spcPct val="90000"/>
              </a:lnSpc>
              <a:spcBef>
                <a:spcPts val="1000"/>
              </a:spcBef>
              <a:spcAft>
                <a:spcPts val="0"/>
              </a:spcAft>
              <a:buClr>
                <a:schemeClr val="dk1"/>
              </a:buClr>
              <a:buSzPts val="1800"/>
              <a:buNone/>
            </a:pPr>
            <a:r>
              <a:t/>
            </a:r>
            <a:endParaRPr sz="1800"/>
          </a:p>
        </p:txBody>
      </p:sp>
      <p:pic>
        <p:nvPicPr>
          <p:cNvPr id="162" name="Google Shape;162;p9"/>
          <p:cNvPicPr preferRelativeResize="0"/>
          <p:nvPr/>
        </p:nvPicPr>
        <p:blipFill rotWithShape="1">
          <a:blip r:embed="rId3">
            <a:alphaModFix/>
          </a:blip>
          <a:srcRect b="388" l="0" r="0" t="0"/>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2019-10-12T02:20:00Z</dcterms:created>
  <dc:creator>Amanda L. Richard</dc:creator>
</cp:coreProperties>
</file>